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2.xml" ContentType="application/vnd.openxmlformats-officedocument.themeOverr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theme/themeOverride3.xml" ContentType="application/vnd.openxmlformats-officedocument.themeOverride+xml"/>
  <Override PartName="/ppt/drawings/drawing1.xml" ContentType="application/vnd.openxmlformats-officedocument.drawingml.chartshapes+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theme/themeOverride4.xml" ContentType="application/vnd.openxmlformats-officedocument.themeOverrid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theme/themeOverride5.xml" ContentType="application/vnd.openxmlformats-officedocument.themeOverride+xml"/>
  <Override PartName="/ppt/charts/chartEx1.xml" ContentType="application/vnd.ms-office.chartex+xml"/>
  <Override PartName="/ppt/charts/style13.xml" ContentType="application/vnd.ms-office.chartstyle+xml"/>
  <Override PartName="/ppt/charts/colors13.xml" ContentType="application/vnd.ms-office.chartcolorstyle+xml"/>
  <Override PartName="/ppt/theme/themeOverride6.xml" ContentType="application/vnd.openxmlformats-officedocument.themeOverride+xml"/>
  <Override PartName="/ppt/charts/chartEx2.xml" ContentType="application/vnd.ms-office.chartex+xml"/>
  <Override PartName="/ppt/charts/style14.xml" ContentType="application/vnd.ms-office.chartstyle+xml"/>
  <Override PartName="/ppt/charts/colors14.xml" ContentType="application/vnd.ms-office.chartcolorstyle+xml"/>
  <Override PartName="/ppt/theme/themeOverride7.xml" ContentType="application/vnd.openxmlformats-officedocument.themeOverride+xml"/>
  <Override PartName="/ppt/charts/chart13.xml" ContentType="application/vnd.openxmlformats-officedocument.drawingml.chart+xml"/>
  <Override PartName="/ppt/charts/style15.xml" ContentType="application/vnd.ms-office.chartstyle+xml"/>
  <Override PartName="/ppt/charts/colors15.xml" ContentType="application/vnd.ms-office.chartcolorstyl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rts/chartEx3.xml" ContentType="application/vnd.ms-office.chartex+xml"/>
  <Override PartName="/ppt/charts/style16.xml" ContentType="application/vnd.ms-office.chartstyle+xml"/>
  <Override PartName="/ppt/charts/colors16.xml" ContentType="application/vnd.ms-office.chartcolorstyle+xml"/>
  <Override PartName="/ppt/theme/themeOverride8.xml" ContentType="application/vnd.openxmlformats-officedocument.themeOverr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82" r:id="rId5"/>
    <p:sldId id="279" r:id="rId6"/>
    <p:sldId id="283" r:id="rId7"/>
    <p:sldId id="259" r:id="rId8"/>
    <p:sldId id="265" r:id="rId9"/>
    <p:sldId id="260" r:id="rId10"/>
    <p:sldId id="285" r:id="rId11"/>
    <p:sldId id="271" r:id="rId12"/>
    <p:sldId id="261" r:id="rId13"/>
    <p:sldId id="286" r:id="rId14"/>
    <p:sldId id="287" r:id="rId15"/>
    <p:sldId id="288" r:id="rId16"/>
    <p:sldId id="289" r:id="rId17"/>
    <p:sldId id="268" r:id="rId18"/>
    <p:sldId id="269" r:id="rId19"/>
    <p:sldId id="290" r:id="rId20"/>
    <p:sldId id="262" r:id="rId21"/>
    <p:sldId id="263" r:id="rId22"/>
    <p:sldId id="264" r:id="rId23"/>
    <p:sldId id="266" r:id="rId24"/>
    <p:sldId id="267" r:id="rId25"/>
    <p:sldId id="272" r:id="rId26"/>
    <p:sldId id="273" r:id="rId27"/>
    <p:sldId id="274" r:id="rId28"/>
    <p:sldId id="275" r:id="rId29"/>
    <p:sldId id="276" r:id="rId30"/>
    <p:sldId id="291" r:id="rId31"/>
    <p:sldId id="277" r:id="rId32"/>
    <p:sldId id="278" r:id="rId33"/>
    <p:sldId id="281"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863FDCD2-851D-4AD3-9BC4-74E0DE2CB09F}">
          <p14:sldIdLst>
            <p14:sldId id="256"/>
            <p14:sldId id="257"/>
            <p14:sldId id="258"/>
            <p14:sldId id="282"/>
            <p14:sldId id="279"/>
            <p14:sldId id="283"/>
            <p14:sldId id="259"/>
            <p14:sldId id="265"/>
            <p14:sldId id="260"/>
            <p14:sldId id="285"/>
            <p14:sldId id="271"/>
            <p14:sldId id="261"/>
            <p14:sldId id="286"/>
            <p14:sldId id="287"/>
            <p14:sldId id="288"/>
            <p14:sldId id="289"/>
            <p14:sldId id="268"/>
            <p14:sldId id="269"/>
            <p14:sldId id="290"/>
            <p14:sldId id="262"/>
            <p14:sldId id="263"/>
            <p14:sldId id="264"/>
            <p14:sldId id="266"/>
            <p14:sldId id="267"/>
            <p14:sldId id="272"/>
            <p14:sldId id="273"/>
            <p14:sldId id="274"/>
            <p14:sldId id="275"/>
            <p14:sldId id="276"/>
            <p14:sldId id="291"/>
            <p14:sldId id="277"/>
            <p14:sldId id="278"/>
            <p14:sldId id="281"/>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302" autoAdjust="0"/>
    <p:restoredTop sz="94660"/>
  </p:normalViewPr>
  <p:slideViewPr>
    <p:cSldViewPr snapToGrid="0">
      <p:cViewPr varScale="1">
        <p:scale>
          <a:sx n="77" d="100"/>
          <a:sy n="77" d="100"/>
        </p:scale>
        <p:origin x="62" y="18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oleObject" Target="file:///C:\Users\USER\Desktop\BA%20Assignment%20-1.xlsx" TargetMode="External"/></Relationships>
</file>

<file path=ppt/charts/_rels/chart10.xml.rels><?xml version="1.0" encoding="UTF-8" standalone="yes"?>
<Relationships xmlns="http://schemas.openxmlformats.org/package/2006/relationships"><Relationship Id="rId3" Type="http://schemas.openxmlformats.org/officeDocument/2006/relationships/oleObject" Target="file:///C:\Users\USER\Desktop\BA%20Assignment%20-1.xlsx" TargetMode="External"/><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oleObject" Target="file:///C:\Users\USER\Desktop\BA%20Assignment%20-1.xlsx" TargetMode="External"/><Relationship Id="rId2" Type="http://schemas.microsoft.com/office/2011/relationships/chartColorStyle" Target="colors11.xml"/><Relationship Id="rId1" Type="http://schemas.microsoft.com/office/2011/relationships/chartStyle" Target="style11.xml"/></Relationships>
</file>

<file path=ppt/charts/_rels/chart12.xml.rels><?xml version="1.0" encoding="UTF-8" standalone="yes"?>
<Relationships xmlns="http://schemas.openxmlformats.org/package/2006/relationships"><Relationship Id="rId3" Type="http://schemas.openxmlformats.org/officeDocument/2006/relationships/themeOverride" Target="../theme/themeOverride5.xml"/><Relationship Id="rId2" Type="http://schemas.microsoft.com/office/2011/relationships/chartColorStyle" Target="colors12.xml"/><Relationship Id="rId1" Type="http://schemas.microsoft.com/office/2011/relationships/chartStyle" Target="style12.xml"/><Relationship Id="rId4" Type="http://schemas.openxmlformats.org/officeDocument/2006/relationships/package" Target="../embeddings/Microsoft_Excel_Worksheet2.xlsx"/></Relationships>
</file>

<file path=ppt/charts/_rels/chart13.xml.rels><?xml version="1.0" encoding="UTF-8" standalone="yes"?>
<Relationships xmlns="http://schemas.openxmlformats.org/package/2006/relationships"><Relationship Id="rId3" Type="http://schemas.openxmlformats.org/officeDocument/2006/relationships/oleObject" Target="file:///C:\Users\USER\Desktop\BA%20Assignment%20-1.xlsx" TargetMode="External"/><Relationship Id="rId2" Type="http://schemas.microsoft.com/office/2011/relationships/chartColorStyle" Target="colors15.xml"/><Relationship Id="rId1" Type="http://schemas.microsoft.com/office/2011/relationships/chartStyle" Target="style15.xml"/></Relationships>
</file>

<file path=ppt/charts/_rels/chart2.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oleObject" Target="file:///C:\Users\USER\Desktop\BA%20Assignment%20-1.xlsx" TargetMode="External"/></Relationships>
</file>

<file path=ppt/charts/_rels/chart3.xml.rels><?xml version="1.0" encoding="UTF-8" standalone="yes"?>
<Relationships xmlns="http://schemas.openxmlformats.org/package/2006/relationships"><Relationship Id="rId3" Type="http://schemas.openxmlformats.org/officeDocument/2006/relationships/oleObject" Target="file:///C:\Users\USER\Desktop\BA%20Assignment%20-1.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Users\USER\Desktop\BA%20Assignment%20-1.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C:\Users\USER\Desktop\BA%20Assignment%20-1.xlsx"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file:///C:\Users\USER\Desktop\BA%20Assignment%20-1.xlsx" TargetMode="External"/><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themeOverride" Target="../theme/themeOverride3.xml"/><Relationship Id="rId2" Type="http://schemas.microsoft.com/office/2011/relationships/chartColorStyle" Target="colors7.xml"/><Relationship Id="rId1" Type="http://schemas.microsoft.com/office/2011/relationships/chartStyle" Target="style7.xml"/><Relationship Id="rId5" Type="http://schemas.openxmlformats.org/officeDocument/2006/relationships/chartUserShapes" Target="../drawings/drawing1.xml"/><Relationship Id="rId4" Type="http://schemas.openxmlformats.org/officeDocument/2006/relationships/oleObject" Target="file:///C:\Users\USER\Desktop\BA%20Assignment%20-1.xlsx" TargetMode="Externa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themeOverride" Target="../theme/themeOverride4.xml"/><Relationship Id="rId2" Type="http://schemas.microsoft.com/office/2011/relationships/chartColorStyle" Target="colors9.xml"/><Relationship Id="rId1" Type="http://schemas.microsoft.com/office/2011/relationships/chartStyle" Target="style9.xml"/><Relationship Id="rId4" Type="http://schemas.openxmlformats.org/officeDocument/2006/relationships/package" Target="../embeddings/Microsoft_Excel_Worksheet1.xlsx"/></Relationships>
</file>

<file path=ppt/charts/_rels/chartEx1.xml.rels><?xml version="1.0" encoding="UTF-8" standalone="yes"?>
<Relationships xmlns="http://schemas.openxmlformats.org/package/2006/relationships"><Relationship Id="rId3" Type="http://schemas.microsoft.com/office/2011/relationships/chartColorStyle" Target="colors13.xml"/><Relationship Id="rId2" Type="http://schemas.microsoft.com/office/2011/relationships/chartStyle" Target="style13.xml"/><Relationship Id="rId1" Type="http://schemas.openxmlformats.org/officeDocument/2006/relationships/oleObject" Target="file:///C:\Users\USER\Desktop\BA%20Assignment%20-1.xlsx" TargetMode="External"/><Relationship Id="rId4" Type="http://schemas.openxmlformats.org/officeDocument/2006/relationships/themeOverride" Target="../theme/themeOverride6.xml"/></Relationships>
</file>

<file path=ppt/charts/_rels/chartEx2.xml.rels><?xml version="1.0" encoding="UTF-8" standalone="yes"?>
<Relationships xmlns="http://schemas.openxmlformats.org/package/2006/relationships"><Relationship Id="rId3" Type="http://schemas.microsoft.com/office/2011/relationships/chartColorStyle" Target="colors14.xml"/><Relationship Id="rId2" Type="http://schemas.microsoft.com/office/2011/relationships/chartStyle" Target="style14.xml"/><Relationship Id="rId1" Type="http://schemas.openxmlformats.org/officeDocument/2006/relationships/oleObject" Target="file:///C:\Users\USER\Desktop\BA%20Assignment%20-1.xlsx" TargetMode="External"/><Relationship Id="rId4" Type="http://schemas.openxmlformats.org/officeDocument/2006/relationships/themeOverride" Target="../theme/themeOverride7.xml"/></Relationships>
</file>

<file path=ppt/charts/_rels/chartEx3.xml.rels><?xml version="1.0" encoding="UTF-8" standalone="yes"?>
<Relationships xmlns="http://schemas.openxmlformats.org/package/2006/relationships"><Relationship Id="rId3" Type="http://schemas.microsoft.com/office/2011/relationships/chartColorStyle" Target="colors16.xml"/><Relationship Id="rId2" Type="http://schemas.microsoft.com/office/2011/relationships/chartStyle" Target="style16.xml"/><Relationship Id="rId1" Type="http://schemas.openxmlformats.org/officeDocument/2006/relationships/oleObject" Target="file:///C:\Users\USER\Desktop\BA%20Assignment%20-1.xlsx" TargetMode="External"/><Relationship Id="rId4" Type="http://schemas.openxmlformats.org/officeDocument/2006/relationships/themeOverride" Target="../theme/themeOverride8.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pivotSource>
    <c:name>[BA Assignment -1.xlsx]Data Analysis!PivotTable7</c:name>
    <c:fmtId val="15"/>
  </c:pivotSource>
  <c:chart>
    <c:autoTitleDeleted val="0"/>
    <c:pivotFmts>
      <c:pivotFmt>
        <c:idx val="0"/>
        <c:spPr>
          <a:solidFill>
            <a:schemeClr val="accent5">
              <a:lumMod val="20000"/>
              <a:lumOff val="80000"/>
            </a:schemeClr>
          </a:solidFill>
          <a:ln w="19050">
            <a:solidFill>
              <a:srgbClr val="C00000"/>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2">
                      <a:lumMod val="65000"/>
                      <a:lumOff val="3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1"/>
        <c:spPr>
          <a:solidFill>
            <a:srgbClr val="C00000"/>
          </a:solidFill>
          <a:ln w="19050">
            <a:noFill/>
          </a:ln>
          <a:effectLst/>
        </c:spPr>
        <c:marker>
          <c:symbol val="none"/>
        </c:marker>
        <c:dLbl>
          <c:idx val="0"/>
          <c:numFmt formatCode="General" sourceLinked="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accent2"/>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5">
              <a:lumMod val="20000"/>
              <a:lumOff val="80000"/>
            </a:schemeClr>
          </a:solidFill>
          <a:ln w="19050">
            <a:solidFill>
              <a:srgbClr val="C00000"/>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2">
                      <a:lumMod val="65000"/>
                      <a:lumOff val="3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3"/>
        <c:spPr>
          <a:solidFill>
            <a:srgbClr val="C00000"/>
          </a:solidFill>
          <a:ln w="19050">
            <a:noFill/>
          </a:ln>
          <a:effectLst/>
        </c:spPr>
        <c:marker>
          <c:symbol val="none"/>
        </c:marker>
        <c:dLbl>
          <c:idx val="0"/>
          <c:numFmt formatCode="General" sourceLinked="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accent2"/>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4"/>
        <c:spPr>
          <a:solidFill>
            <a:schemeClr val="accent5">
              <a:lumMod val="20000"/>
              <a:lumOff val="80000"/>
            </a:schemeClr>
          </a:solidFill>
          <a:ln w="19050">
            <a:solidFill>
              <a:srgbClr val="C00000"/>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2">
                      <a:lumMod val="65000"/>
                      <a:lumOff val="3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5"/>
        <c:spPr>
          <a:solidFill>
            <a:srgbClr val="C00000"/>
          </a:solidFill>
          <a:ln w="19050">
            <a:noFill/>
          </a:ln>
          <a:effectLst/>
        </c:spPr>
        <c:marker>
          <c:symbol val="none"/>
        </c:marker>
        <c:dLbl>
          <c:idx val="0"/>
          <c:numFmt formatCode="General" sourceLinked="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accent2"/>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'Data Analysis'!$C$23</c:f>
              <c:strCache>
                <c:ptCount val="1"/>
                <c:pt idx="0">
                  <c:v>Total Loan Application</c:v>
                </c:pt>
              </c:strCache>
            </c:strRef>
          </c:tx>
          <c:spPr>
            <a:solidFill>
              <a:schemeClr val="accent5">
                <a:lumMod val="20000"/>
                <a:lumOff val="80000"/>
              </a:schemeClr>
            </a:solidFill>
            <a:ln w="19050">
              <a:solidFill>
                <a:srgbClr val="C00000"/>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2">
                        <a:lumMod val="65000"/>
                        <a:lumOff val="3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'Data Analysis'!$B$24:$B$26</c:f>
              <c:strCache>
                <c:ptCount val="2"/>
                <c:pt idx="0">
                  <c:v>Female</c:v>
                </c:pt>
                <c:pt idx="1">
                  <c:v>Male</c:v>
                </c:pt>
              </c:strCache>
            </c:strRef>
          </c:cat>
          <c:val>
            <c:numRef>
              <c:f>'Data Analysis'!$C$24:$C$26</c:f>
              <c:numCache>
                <c:formatCode>General</c:formatCode>
                <c:ptCount val="2"/>
                <c:pt idx="0">
                  <c:v>78</c:v>
                </c:pt>
                <c:pt idx="1">
                  <c:v>277</c:v>
                </c:pt>
              </c:numCache>
            </c:numRef>
          </c:val>
          <c:extLst>
            <c:ext xmlns:c16="http://schemas.microsoft.com/office/drawing/2014/chart" uri="{C3380CC4-5D6E-409C-BE32-E72D297353CC}">
              <c16:uniqueId val="{00000000-8A70-413C-9A07-BED2ED486354}"/>
            </c:ext>
          </c:extLst>
        </c:ser>
        <c:dLbls>
          <c:showLegendKey val="0"/>
          <c:showVal val="1"/>
          <c:showCatName val="0"/>
          <c:showSerName val="0"/>
          <c:showPercent val="0"/>
          <c:showBubbleSize val="0"/>
        </c:dLbls>
        <c:gapWidth val="215"/>
        <c:axId val="833033584"/>
        <c:axId val="833031424"/>
      </c:barChart>
      <c:barChart>
        <c:barDir val="col"/>
        <c:grouping val="clustered"/>
        <c:varyColors val="0"/>
        <c:ser>
          <c:idx val="1"/>
          <c:order val="1"/>
          <c:tx>
            <c:strRef>
              <c:f>'Data Analysis'!$D$23</c:f>
              <c:strCache>
                <c:ptCount val="1"/>
                <c:pt idx="0">
                  <c:v>Loans Approved</c:v>
                </c:pt>
              </c:strCache>
            </c:strRef>
          </c:tx>
          <c:spPr>
            <a:solidFill>
              <a:srgbClr val="C00000"/>
            </a:solidFill>
            <a:ln w="19050">
              <a:noFill/>
            </a:ln>
            <a:effectLst/>
          </c:spPr>
          <c:invertIfNegative val="0"/>
          <c:dLbls>
            <c:numFmt formatCode="General" sourceLinked="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accent2"/>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'Data Analysis'!$B$24:$B$26</c:f>
              <c:strCache>
                <c:ptCount val="2"/>
                <c:pt idx="0">
                  <c:v>Female</c:v>
                </c:pt>
                <c:pt idx="1">
                  <c:v>Male</c:v>
                </c:pt>
              </c:strCache>
            </c:strRef>
          </c:cat>
          <c:val>
            <c:numRef>
              <c:f>'Data Analysis'!$D$24:$D$26</c:f>
              <c:numCache>
                <c:formatCode>General</c:formatCode>
                <c:ptCount val="2"/>
                <c:pt idx="0">
                  <c:v>53</c:v>
                </c:pt>
                <c:pt idx="1">
                  <c:v>200</c:v>
                </c:pt>
              </c:numCache>
            </c:numRef>
          </c:val>
          <c:extLst>
            <c:ext xmlns:c16="http://schemas.microsoft.com/office/drawing/2014/chart" uri="{C3380CC4-5D6E-409C-BE32-E72D297353CC}">
              <c16:uniqueId val="{00000001-8A70-413C-9A07-BED2ED486354}"/>
            </c:ext>
          </c:extLst>
        </c:ser>
        <c:dLbls>
          <c:showLegendKey val="0"/>
          <c:showVal val="1"/>
          <c:showCatName val="0"/>
          <c:showSerName val="0"/>
          <c:showPercent val="0"/>
          <c:showBubbleSize val="0"/>
        </c:dLbls>
        <c:gapWidth val="300"/>
        <c:axId val="701626000"/>
        <c:axId val="701621680"/>
      </c:barChart>
      <c:catAx>
        <c:axId val="83303358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1" i="0" u="none" strike="noStrike" kern="1200" baseline="0">
                <a:solidFill>
                  <a:schemeClr val="tx1">
                    <a:lumMod val="65000"/>
                    <a:lumOff val="35000"/>
                  </a:schemeClr>
                </a:solidFill>
                <a:latin typeface="+mn-lt"/>
                <a:ea typeface="+mn-ea"/>
                <a:cs typeface="+mn-cs"/>
              </a:defRPr>
            </a:pPr>
            <a:endParaRPr lang="en-US"/>
          </a:p>
        </c:txPr>
        <c:crossAx val="833031424"/>
        <c:crosses val="autoZero"/>
        <c:auto val="1"/>
        <c:lblAlgn val="ctr"/>
        <c:lblOffset val="100"/>
        <c:noMultiLvlLbl val="0"/>
      </c:catAx>
      <c:valAx>
        <c:axId val="833031424"/>
        <c:scaling>
          <c:orientation val="minMax"/>
        </c:scaling>
        <c:delete val="1"/>
        <c:axPos val="l"/>
        <c:numFmt formatCode="General" sourceLinked="1"/>
        <c:majorTickMark val="none"/>
        <c:minorTickMark val="none"/>
        <c:tickLblPos val="nextTo"/>
        <c:crossAx val="833033584"/>
        <c:crosses val="autoZero"/>
        <c:crossBetween val="between"/>
      </c:valAx>
      <c:valAx>
        <c:axId val="701621680"/>
        <c:scaling>
          <c:orientation val="minMax"/>
          <c:max val="350"/>
        </c:scaling>
        <c:delete val="1"/>
        <c:axPos val="r"/>
        <c:numFmt formatCode="General" sourceLinked="1"/>
        <c:majorTickMark val="out"/>
        <c:minorTickMark val="none"/>
        <c:tickLblPos val="nextTo"/>
        <c:crossAx val="701626000"/>
        <c:crosses val="max"/>
        <c:crossBetween val="between"/>
      </c:valAx>
      <c:catAx>
        <c:axId val="701626000"/>
        <c:scaling>
          <c:orientation val="minMax"/>
        </c:scaling>
        <c:delete val="1"/>
        <c:axPos val="b"/>
        <c:numFmt formatCode="General" sourceLinked="1"/>
        <c:majorTickMark val="out"/>
        <c:minorTickMark val="none"/>
        <c:tickLblPos val="nextTo"/>
        <c:crossAx val="701621680"/>
        <c:crosses val="autoZero"/>
        <c:auto val="1"/>
        <c:lblAlgn val="ctr"/>
        <c:lblOffset val="100"/>
        <c:noMultiLvlLbl val="0"/>
      </c:cat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en-US"/>
    </a:p>
  </c:txPr>
  <c:externalData r:id="rId4">
    <c:autoUpdate val="0"/>
  </c:externalData>
  <c:extLst>
    <c:ext xmlns:c14="http://schemas.microsoft.com/office/drawing/2007/8/2/chart" uri="{781A3756-C4B2-4CAC-9D66-4F8BD8637D16}">
      <c14:pivotOptions>
        <c14:dropZoneFilter val="1"/>
        <c14:dropZoneCategories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en-US" sz="1200" b="1" i="0" u="none" strike="noStrike" kern="1200" spc="0" baseline="0">
                <a:solidFill>
                  <a:schemeClr val="tx1"/>
                </a:solidFill>
                <a:latin typeface="+mn-lt"/>
                <a:ea typeface="+mn-ea"/>
                <a:cs typeface="+mn-cs"/>
              </a:defRPr>
            </a:pPr>
            <a:r>
              <a:rPr lang="en-IN" b="1"/>
              <a:t>Loan Approval Rate by Marital Status</a:t>
            </a:r>
          </a:p>
        </c:rich>
      </c:tx>
      <c:overlay val="0"/>
      <c:spPr>
        <a:noFill/>
        <a:ln>
          <a:noFill/>
        </a:ln>
        <a:effectLst/>
      </c:spPr>
      <c:txPr>
        <a:bodyPr rot="0" spcFirstLastPara="1" vertOverflow="ellipsis" vert="horz" wrap="square" anchor="ctr" anchorCtr="1"/>
        <a:lstStyle/>
        <a:p>
          <a:pPr>
            <a:defRPr lang="en-US" sz="1200" b="1" i="0" u="none" strike="noStrike" kern="1200" spc="0" baseline="0">
              <a:solidFill>
                <a:schemeClr val="tx1"/>
              </a:solidFill>
              <a:latin typeface="+mn-lt"/>
              <a:ea typeface="+mn-ea"/>
              <a:cs typeface="+mn-cs"/>
            </a:defRPr>
          </a:pPr>
          <a:endParaRPr lang="en-US"/>
        </a:p>
      </c:txPr>
    </c:title>
    <c:autoTitleDeleted val="0"/>
    <c:plotArea>
      <c:layout/>
      <c:barChart>
        <c:barDir val="bar"/>
        <c:grouping val="clustered"/>
        <c:varyColors val="0"/>
        <c:ser>
          <c:idx val="1"/>
          <c:order val="1"/>
          <c:spPr>
            <a:solidFill>
              <a:schemeClr val="bg1">
                <a:lumMod val="95000"/>
              </a:schemeClr>
            </a:solidFill>
            <a:ln>
              <a:noFill/>
            </a:ln>
            <a:effectLst/>
          </c:spPr>
          <c:invertIfNegative val="0"/>
          <c:dLbls>
            <c:delete val="1"/>
          </c:dLbls>
          <c:cat>
            <c:strRef>
              <c:f>'Approval Rate Analysis'!$G$22:$G$23</c:f>
              <c:strCache>
                <c:ptCount val="2"/>
                <c:pt idx="0">
                  <c:v>Yes</c:v>
                </c:pt>
                <c:pt idx="1">
                  <c:v>No</c:v>
                </c:pt>
              </c:strCache>
            </c:strRef>
          </c:cat>
          <c:val>
            <c:numRef>
              <c:f>'Approval Rate Analysis'!$I$22:$I$23</c:f>
              <c:numCache>
                <c:formatCode>0%</c:formatCode>
                <c:ptCount val="2"/>
                <c:pt idx="0">
                  <c:v>1</c:v>
                </c:pt>
                <c:pt idx="1">
                  <c:v>1</c:v>
                </c:pt>
              </c:numCache>
            </c:numRef>
          </c:val>
          <c:extLst>
            <c:ext xmlns:c16="http://schemas.microsoft.com/office/drawing/2014/chart" uri="{C3380CC4-5D6E-409C-BE32-E72D297353CC}">
              <c16:uniqueId val="{00000000-C8A0-418A-89AF-34CB4001C2C6}"/>
            </c:ext>
          </c:extLst>
        </c:ser>
        <c:dLbls>
          <c:dLblPos val="inEnd"/>
          <c:showLegendKey val="0"/>
          <c:showVal val="1"/>
          <c:showCatName val="0"/>
          <c:showSerName val="0"/>
          <c:showPercent val="0"/>
          <c:showBubbleSize val="0"/>
        </c:dLbls>
        <c:gapWidth val="500"/>
        <c:overlap val="100"/>
        <c:axId val="879522424"/>
        <c:axId val="879522784"/>
      </c:barChart>
      <c:barChart>
        <c:barDir val="bar"/>
        <c:grouping val="clustered"/>
        <c:varyColors val="0"/>
        <c:ser>
          <c:idx val="0"/>
          <c:order val="0"/>
          <c:spPr>
            <a:solidFill>
              <a:schemeClr val="tx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lang="en-US" sz="900" b="1" i="0" u="none" strike="noStrike" kern="1200" baseline="0">
                    <a:solidFill>
                      <a:schemeClr val="bg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'Approval Rate Analysis'!$G$22:$G$23</c:f>
              <c:strCache>
                <c:ptCount val="2"/>
                <c:pt idx="0">
                  <c:v>Yes</c:v>
                </c:pt>
                <c:pt idx="1">
                  <c:v>No</c:v>
                </c:pt>
              </c:strCache>
            </c:strRef>
          </c:cat>
          <c:val>
            <c:numRef>
              <c:f>'Approval Rate Analysis'!$H$22:$H$23</c:f>
              <c:numCache>
                <c:formatCode>0.00%</c:formatCode>
                <c:ptCount val="2"/>
                <c:pt idx="0">
                  <c:v>0.62730627306273068</c:v>
                </c:pt>
                <c:pt idx="1">
                  <c:v>0.37269372693726938</c:v>
                </c:pt>
              </c:numCache>
            </c:numRef>
          </c:val>
          <c:extLst>
            <c:ext xmlns:c16="http://schemas.microsoft.com/office/drawing/2014/chart" uri="{C3380CC4-5D6E-409C-BE32-E72D297353CC}">
              <c16:uniqueId val="{00000001-C8A0-418A-89AF-34CB4001C2C6}"/>
            </c:ext>
          </c:extLst>
        </c:ser>
        <c:dLbls>
          <c:showLegendKey val="0"/>
          <c:showVal val="0"/>
          <c:showCatName val="0"/>
          <c:showSerName val="0"/>
          <c:showPercent val="0"/>
          <c:showBubbleSize val="0"/>
        </c:dLbls>
        <c:gapWidth val="500"/>
        <c:overlap val="100"/>
        <c:axId val="879544024"/>
        <c:axId val="879553744"/>
      </c:barChart>
      <c:catAx>
        <c:axId val="879522424"/>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en-US" sz="1000" b="1" i="0" u="none" strike="noStrike" kern="1200" baseline="0">
                <a:solidFill>
                  <a:schemeClr val="tx1">
                    <a:lumMod val="65000"/>
                    <a:lumOff val="35000"/>
                  </a:schemeClr>
                </a:solidFill>
                <a:latin typeface="+mn-lt"/>
                <a:ea typeface="+mn-ea"/>
                <a:cs typeface="+mn-cs"/>
              </a:defRPr>
            </a:pPr>
            <a:endParaRPr lang="en-US"/>
          </a:p>
        </c:txPr>
        <c:crossAx val="879522784"/>
        <c:crosses val="autoZero"/>
        <c:auto val="1"/>
        <c:lblAlgn val="ctr"/>
        <c:lblOffset val="100"/>
        <c:noMultiLvlLbl val="0"/>
      </c:catAx>
      <c:valAx>
        <c:axId val="879522784"/>
        <c:scaling>
          <c:orientation val="minMax"/>
          <c:max val="1"/>
        </c:scaling>
        <c:delete val="1"/>
        <c:axPos val="b"/>
        <c:numFmt formatCode="0%" sourceLinked="1"/>
        <c:majorTickMark val="none"/>
        <c:minorTickMark val="none"/>
        <c:tickLblPos val="nextTo"/>
        <c:crossAx val="879522424"/>
        <c:crosses val="autoZero"/>
        <c:crossBetween val="between"/>
      </c:valAx>
      <c:valAx>
        <c:axId val="879553744"/>
        <c:scaling>
          <c:orientation val="minMax"/>
          <c:max val="1"/>
        </c:scaling>
        <c:delete val="1"/>
        <c:axPos val="t"/>
        <c:numFmt formatCode="0.00%" sourceLinked="1"/>
        <c:majorTickMark val="out"/>
        <c:minorTickMark val="none"/>
        <c:tickLblPos val="nextTo"/>
        <c:crossAx val="879544024"/>
        <c:crosses val="max"/>
        <c:crossBetween val="between"/>
      </c:valAx>
      <c:catAx>
        <c:axId val="879544024"/>
        <c:scaling>
          <c:orientation val="minMax"/>
        </c:scaling>
        <c:delete val="1"/>
        <c:axPos val="l"/>
        <c:numFmt formatCode="General" sourceLinked="1"/>
        <c:majorTickMark val="out"/>
        <c:minorTickMark val="none"/>
        <c:tickLblPos val="nextTo"/>
        <c:crossAx val="879553744"/>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lang="en-US" sz="1000" b="0" i="0" u="none" strike="noStrike" kern="1200" baseline="0">
          <a:solidFill>
            <a:schemeClr val="tx1"/>
          </a:solidFill>
          <a:latin typeface="+mn-lt"/>
          <a:ea typeface="+mn-ea"/>
          <a:cs typeface="+mn-cs"/>
        </a:defRPr>
      </a:pPr>
      <a:endParaRPr lang="en-US"/>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en-US" sz="1200" b="1" i="0" u="none" strike="noStrike" kern="1200" spc="0" baseline="0">
                <a:solidFill>
                  <a:srgbClr val="00B050"/>
                </a:solidFill>
                <a:latin typeface="+mn-lt"/>
                <a:ea typeface="+mn-ea"/>
                <a:cs typeface="+mn-cs"/>
              </a:defRPr>
            </a:pPr>
            <a:r>
              <a:rPr lang="en-IN" b="1">
                <a:solidFill>
                  <a:srgbClr val="00B050"/>
                </a:solidFill>
              </a:rPr>
              <a:t>Loan Approval Rate by Education</a:t>
            </a:r>
          </a:p>
        </c:rich>
      </c:tx>
      <c:overlay val="0"/>
      <c:spPr>
        <a:noFill/>
        <a:ln>
          <a:noFill/>
        </a:ln>
        <a:effectLst/>
      </c:spPr>
      <c:txPr>
        <a:bodyPr rot="0" spcFirstLastPara="1" vertOverflow="ellipsis" vert="horz" wrap="square" anchor="ctr" anchorCtr="1"/>
        <a:lstStyle/>
        <a:p>
          <a:pPr>
            <a:defRPr lang="en-US" sz="1200" b="1" i="0" u="none" strike="noStrike" kern="1200" spc="0" baseline="0">
              <a:solidFill>
                <a:srgbClr val="00B050"/>
              </a:solidFill>
              <a:latin typeface="+mn-lt"/>
              <a:ea typeface="+mn-ea"/>
              <a:cs typeface="+mn-cs"/>
            </a:defRPr>
          </a:pPr>
          <a:endParaRPr lang="en-US"/>
        </a:p>
      </c:txPr>
    </c:title>
    <c:autoTitleDeleted val="0"/>
    <c:plotArea>
      <c:layout/>
      <c:barChart>
        <c:barDir val="bar"/>
        <c:grouping val="clustered"/>
        <c:varyColors val="0"/>
        <c:ser>
          <c:idx val="1"/>
          <c:order val="1"/>
          <c:spPr>
            <a:solidFill>
              <a:schemeClr val="bg1">
                <a:lumMod val="95000"/>
              </a:schemeClr>
            </a:solidFill>
            <a:ln>
              <a:noFill/>
            </a:ln>
            <a:effectLst/>
          </c:spPr>
          <c:invertIfNegative val="0"/>
          <c:dLbls>
            <c:delete val="1"/>
          </c:dLbls>
          <c:cat>
            <c:strRef>
              <c:f>'Approval Rate Analysis'!$G$51:$G$52</c:f>
              <c:strCache>
                <c:ptCount val="2"/>
                <c:pt idx="0">
                  <c:v>Graduate</c:v>
                </c:pt>
                <c:pt idx="1">
                  <c:v>Not Graduate</c:v>
                </c:pt>
              </c:strCache>
            </c:strRef>
          </c:cat>
          <c:val>
            <c:numRef>
              <c:f>'Approval Rate Analysis'!$I$51:$I$52</c:f>
              <c:numCache>
                <c:formatCode>0%</c:formatCode>
                <c:ptCount val="2"/>
                <c:pt idx="0">
                  <c:v>1</c:v>
                </c:pt>
                <c:pt idx="1">
                  <c:v>1</c:v>
                </c:pt>
              </c:numCache>
            </c:numRef>
          </c:val>
          <c:extLst>
            <c:ext xmlns:c16="http://schemas.microsoft.com/office/drawing/2014/chart" uri="{C3380CC4-5D6E-409C-BE32-E72D297353CC}">
              <c16:uniqueId val="{00000000-6FC0-42F8-A701-22EBD536E350}"/>
            </c:ext>
          </c:extLst>
        </c:ser>
        <c:dLbls>
          <c:dLblPos val="inEnd"/>
          <c:showLegendKey val="0"/>
          <c:showVal val="1"/>
          <c:showCatName val="0"/>
          <c:showSerName val="0"/>
          <c:showPercent val="0"/>
          <c:showBubbleSize val="0"/>
        </c:dLbls>
        <c:gapWidth val="500"/>
        <c:overlap val="100"/>
        <c:axId val="879522424"/>
        <c:axId val="879522784"/>
      </c:barChart>
      <c:barChart>
        <c:barDir val="bar"/>
        <c:grouping val="clustered"/>
        <c:varyColors val="0"/>
        <c:ser>
          <c:idx val="0"/>
          <c:order val="0"/>
          <c:spPr>
            <a:solidFill>
              <a:srgbClr val="00B05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lang="en-US" sz="900" b="1" i="0" u="none" strike="noStrike" kern="1200" baseline="0">
                    <a:solidFill>
                      <a:schemeClr val="bg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'Approval Rate Analysis'!$G$51:$G$52</c:f>
              <c:strCache>
                <c:ptCount val="2"/>
                <c:pt idx="0">
                  <c:v>Graduate</c:v>
                </c:pt>
                <c:pt idx="1">
                  <c:v>Not Graduate</c:v>
                </c:pt>
              </c:strCache>
            </c:strRef>
          </c:cat>
          <c:val>
            <c:numRef>
              <c:f>'Approval Rate Analysis'!$H$51:$H$52</c:f>
              <c:numCache>
                <c:formatCode>0.00%</c:formatCode>
                <c:ptCount val="2"/>
                <c:pt idx="0">
                  <c:v>0.74538745387453875</c:v>
                </c:pt>
                <c:pt idx="1">
                  <c:v>0.25461254612546125</c:v>
                </c:pt>
              </c:numCache>
            </c:numRef>
          </c:val>
          <c:extLst>
            <c:ext xmlns:c16="http://schemas.microsoft.com/office/drawing/2014/chart" uri="{C3380CC4-5D6E-409C-BE32-E72D297353CC}">
              <c16:uniqueId val="{00000001-6FC0-42F8-A701-22EBD536E350}"/>
            </c:ext>
          </c:extLst>
        </c:ser>
        <c:dLbls>
          <c:showLegendKey val="0"/>
          <c:showVal val="0"/>
          <c:showCatName val="0"/>
          <c:showSerName val="0"/>
          <c:showPercent val="0"/>
          <c:showBubbleSize val="0"/>
        </c:dLbls>
        <c:gapWidth val="500"/>
        <c:overlap val="100"/>
        <c:axId val="879544024"/>
        <c:axId val="879553744"/>
      </c:barChart>
      <c:catAx>
        <c:axId val="879522424"/>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en-US" sz="1000" b="1" i="0" u="none" strike="noStrike" kern="1200" baseline="0">
                <a:solidFill>
                  <a:schemeClr val="tx1">
                    <a:lumMod val="65000"/>
                    <a:lumOff val="35000"/>
                  </a:schemeClr>
                </a:solidFill>
                <a:latin typeface="+mn-lt"/>
                <a:ea typeface="+mn-ea"/>
                <a:cs typeface="+mn-cs"/>
              </a:defRPr>
            </a:pPr>
            <a:endParaRPr lang="en-US"/>
          </a:p>
        </c:txPr>
        <c:crossAx val="879522784"/>
        <c:crosses val="autoZero"/>
        <c:auto val="1"/>
        <c:lblAlgn val="ctr"/>
        <c:lblOffset val="100"/>
        <c:noMultiLvlLbl val="0"/>
      </c:catAx>
      <c:valAx>
        <c:axId val="879522784"/>
        <c:scaling>
          <c:orientation val="minMax"/>
          <c:max val="1"/>
        </c:scaling>
        <c:delete val="1"/>
        <c:axPos val="b"/>
        <c:numFmt formatCode="0%" sourceLinked="1"/>
        <c:majorTickMark val="none"/>
        <c:minorTickMark val="none"/>
        <c:tickLblPos val="nextTo"/>
        <c:crossAx val="879522424"/>
        <c:crosses val="autoZero"/>
        <c:crossBetween val="between"/>
      </c:valAx>
      <c:valAx>
        <c:axId val="879553744"/>
        <c:scaling>
          <c:orientation val="minMax"/>
          <c:max val="1"/>
        </c:scaling>
        <c:delete val="1"/>
        <c:axPos val="t"/>
        <c:numFmt formatCode="0.00%" sourceLinked="1"/>
        <c:majorTickMark val="out"/>
        <c:minorTickMark val="none"/>
        <c:tickLblPos val="nextTo"/>
        <c:crossAx val="879544024"/>
        <c:crosses val="max"/>
        <c:crossBetween val="between"/>
      </c:valAx>
      <c:catAx>
        <c:axId val="879544024"/>
        <c:scaling>
          <c:orientation val="minMax"/>
        </c:scaling>
        <c:delete val="1"/>
        <c:axPos val="l"/>
        <c:numFmt formatCode="General" sourceLinked="1"/>
        <c:majorTickMark val="out"/>
        <c:minorTickMark val="none"/>
        <c:tickLblPos val="nextTo"/>
        <c:crossAx val="879553744"/>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lang="en-US" sz="1000" b="0" i="0" u="none" strike="noStrike" kern="1200" baseline="0">
          <a:solidFill>
            <a:schemeClr val="tx1"/>
          </a:solidFill>
          <a:latin typeface="+mn-lt"/>
          <a:ea typeface="+mn-ea"/>
          <a:cs typeface="+mn-cs"/>
        </a:defRPr>
      </a:pPr>
      <a:endParaRPr lang="en-US"/>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pivotSource>
    <c:name>[BA Assignment -1.xlsx]Data Analysis!PivotTable10</c:name>
    <c:fmtId val="31"/>
  </c:pivotSource>
  <c:chart>
    <c:title>
      <c:tx>
        <c:rich>
          <a:bodyPr rot="0" spcFirstLastPara="1" vertOverflow="ellipsis" vert="horz" wrap="square" anchor="ctr" anchorCtr="1"/>
          <a:lstStyle/>
          <a:p>
            <a:pPr>
              <a:defRPr sz="1400" b="1" i="0" u="none" strike="noStrike" kern="1200" spc="0" baseline="0">
                <a:solidFill>
                  <a:schemeClr val="tx1">
                    <a:lumMod val="65000"/>
                    <a:lumOff val="35000"/>
                  </a:schemeClr>
                </a:solidFill>
                <a:latin typeface="+mn-lt"/>
                <a:ea typeface="+mn-ea"/>
                <a:cs typeface="+mn-cs"/>
              </a:defRPr>
            </a:pPr>
            <a:r>
              <a:rPr lang="en-IN" b="1"/>
              <a:t>Loan Approval by</a:t>
            </a:r>
            <a:r>
              <a:rPr lang="en-IN" b="1" baseline="0"/>
              <a:t> Region</a:t>
            </a:r>
            <a:endParaRPr lang="en-IN" b="1"/>
          </a:p>
        </c:rich>
      </c:tx>
      <c:overlay val="0"/>
      <c:spPr>
        <a:noFill/>
        <a:ln>
          <a:noFill/>
        </a:ln>
        <a:effectLst/>
      </c:spPr>
      <c:txPr>
        <a:bodyPr rot="0" spcFirstLastPara="1" vertOverflow="ellipsis" vert="horz" wrap="square" anchor="ctr" anchorCtr="1"/>
        <a:lstStyle/>
        <a:p>
          <a:pPr>
            <a:defRPr sz="1400" b="1"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1"/>
          <c:showBubbleSize val="0"/>
          <c:extLst>
            <c:ext xmlns:c15="http://schemas.microsoft.com/office/drawing/2012/chart" uri="{CE6537A1-D6FC-4f65-9D91-7224C49458BB}"/>
          </c:extLst>
        </c:dLbl>
      </c:pivotFmt>
      <c:pivotFmt>
        <c:idx val="1"/>
        <c:spPr>
          <a:solidFill>
            <a:schemeClr val="accent1"/>
          </a:solidFill>
          <a:ln w="19050">
            <a:solidFill>
              <a:schemeClr val="lt1"/>
            </a:solidFill>
          </a:ln>
          <a:effectLst/>
        </c:spPr>
        <c:marker>
          <c:symbol val="none"/>
        </c:marker>
      </c:pivotFmt>
      <c:pivotFmt>
        <c:idx val="2"/>
        <c:spPr>
          <a:solidFill>
            <a:schemeClr val="accent1"/>
          </a:solidFill>
          <a:ln w="19050">
            <a:solidFill>
              <a:schemeClr val="lt1"/>
            </a:solidFill>
          </a:ln>
          <a:effectLst/>
        </c:spPr>
        <c:marker>
          <c:symbol val="none"/>
        </c:marker>
        <c:dLbl>
          <c:idx val="0"/>
          <c:showLegendKey val="0"/>
          <c:showVal val="1"/>
          <c:showCatName val="0"/>
          <c:showSerName val="0"/>
          <c:showPercent val="0"/>
          <c:showBubbleSize val="0"/>
          <c:extLst>
            <c:ext xmlns:c15="http://schemas.microsoft.com/office/drawing/2012/chart" uri="{CE6537A1-D6FC-4f65-9D91-7224C49458BB}"/>
          </c:extLst>
        </c:dLbl>
      </c:pivotFmt>
      <c:pivotFmt>
        <c:idx val="3"/>
        <c:spPr>
          <a:solidFill>
            <a:schemeClr val="accent1"/>
          </a:solidFill>
          <a:ln w="19050">
            <a:solidFill>
              <a:schemeClr val="lt1"/>
            </a:solidFill>
          </a:ln>
          <a:effectLst/>
        </c:spPr>
      </c:pivotFmt>
      <c:pivotFmt>
        <c:idx val="4"/>
        <c:spPr>
          <a:solidFill>
            <a:schemeClr val="accent1"/>
          </a:solidFill>
          <a:ln w="19050">
            <a:solidFill>
              <a:schemeClr val="lt1"/>
            </a:solidFill>
          </a:ln>
          <a:effectLst/>
        </c:spPr>
      </c:pivotFmt>
      <c:pivotFmt>
        <c:idx val="5"/>
        <c:spPr>
          <a:solidFill>
            <a:schemeClr val="accent1"/>
          </a:solidFill>
          <a:ln w="19050">
            <a:solidFill>
              <a:schemeClr val="lt1"/>
            </a:solidFill>
          </a:ln>
          <a:effectLst/>
        </c:spPr>
      </c:pivotFmt>
      <c:pivotFmt>
        <c:idx val="6"/>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1"/>
          <c:showBubbleSize val="0"/>
          <c:extLst>
            <c:ext xmlns:c15="http://schemas.microsoft.com/office/drawing/2012/chart" uri="{CE6537A1-D6FC-4f65-9D91-7224C49458BB}"/>
          </c:extLst>
        </c:dLbl>
      </c:pivotFmt>
      <c:pivotFmt>
        <c:idx val="7"/>
        <c:spPr>
          <a:solidFill>
            <a:schemeClr val="accent1"/>
          </a:solidFill>
          <a:ln w="19050">
            <a:solidFill>
              <a:schemeClr val="lt1"/>
            </a:solidFill>
          </a:ln>
          <a:effectLst/>
        </c:spPr>
      </c:pivotFmt>
      <c:pivotFmt>
        <c:idx val="8"/>
        <c:spPr>
          <a:solidFill>
            <a:schemeClr val="accent1"/>
          </a:solidFill>
          <a:ln w="19050">
            <a:solidFill>
              <a:schemeClr val="lt1"/>
            </a:solidFill>
          </a:ln>
          <a:effectLst/>
        </c:spPr>
      </c:pivotFmt>
      <c:pivotFmt>
        <c:idx val="9"/>
        <c:spPr>
          <a:solidFill>
            <a:schemeClr val="accent1"/>
          </a:solidFill>
          <a:ln w="19050">
            <a:solidFill>
              <a:schemeClr val="lt1"/>
            </a:solidFill>
          </a:ln>
          <a:effectLst/>
        </c:spPr>
      </c:pivotFmt>
      <c:pivotFmt>
        <c:idx val="10"/>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1"/>
          <c:showBubbleSize val="0"/>
          <c:extLst>
            <c:ext xmlns:c15="http://schemas.microsoft.com/office/drawing/2012/chart" uri="{CE6537A1-D6FC-4f65-9D91-7224C49458BB}"/>
          </c:extLst>
        </c:dLbl>
      </c:pivotFmt>
      <c:pivotFmt>
        <c:idx val="11"/>
        <c:spPr>
          <a:solidFill>
            <a:schemeClr val="accent1"/>
          </a:solidFill>
          <a:ln w="19050">
            <a:solidFill>
              <a:schemeClr val="lt1"/>
            </a:solidFill>
          </a:ln>
          <a:effectLst/>
        </c:spPr>
      </c:pivotFmt>
      <c:pivotFmt>
        <c:idx val="12"/>
        <c:spPr>
          <a:solidFill>
            <a:schemeClr val="accent1"/>
          </a:solidFill>
          <a:ln w="19050">
            <a:solidFill>
              <a:schemeClr val="lt1"/>
            </a:solidFill>
          </a:ln>
          <a:effectLst/>
        </c:spPr>
      </c:pivotFmt>
      <c:pivotFmt>
        <c:idx val="13"/>
        <c:spPr>
          <a:solidFill>
            <a:schemeClr val="accent1"/>
          </a:solidFill>
          <a:ln w="19050">
            <a:solidFill>
              <a:schemeClr val="lt1"/>
            </a:solidFill>
          </a:ln>
          <a:effectLst/>
        </c:spPr>
      </c:pivotFmt>
    </c:pivotFmts>
    <c:plotArea>
      <c:layout/>
      <c:doughnutChart>
        <c:varyColors val="1"/>
        <c:ser>
          <c:idx val="0"/>
          <c:order val="0"/>
          <c:tx>
            <c:strRef>
              <c:f>'Data Analysis'!$C$64</c:f>
              <c:strCache>
                <c:ptCount val="1"/>
                <c:pt idx="0">
                  <c:v>Total</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F8DE-4D9F-83D8-7B790AF40C4A}"/>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F8DE-4D9F-83D8-7B790AF40C4A}"/>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F8DE-4D9F-83D8-7B790AF40C4A}"/>
              </c:ext>
            </c:extLst>
          </c:dPt>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'Data Analysis'!$B$65:$B$68</c:f>
              <c:strCache>
                <c:ptCount val="3"/>
                <c:pt idx="0">
                  <c:v>Rural</c:v>
                </c:pt>
                <c:pt idx="1">
                  <c:v>Semiurban</c:v>
                </c:pt>
                <c:pt idx="2">
                  <c:v>Urban</c:v>
                </c:pt>
              </c:strCache>
            </c:strRef>
          </c:cat>
          <c:val>
            <c:numRef>
              <c:f>'Data Analysis'!$C$65:$C$68</c:f>
              <c:numCache>
                <c:formatCode>General</c:formatCode>
                <c:ptCount val="3"/>
                <c:pt idx="0">
                  <c:v>60</c:v>
                </c:pt>
                <c:pt idx="1">
                  <c:v>111</c:v>
                </c:pt>
                <c:pt idx="2">
                  <c:v>82</c:v>
                </c:pt>
              </c:numCache>
            </c:numRef>
          </c:val>
          <c:extLst>
            <c:ext xmlns:c16="http://schemas.microsoft.com/office/drawing/2014/chart" uri="{C3380CC4-5D6E-409C-BE32-E72D297353CC}">
              <c16:uniqueId val="{00000006-F8DE-4D9F-83D8-7B790AF40C4A}"/>
            </c:ext>
          </c:extLst>
        </c:ser>
        <c:dLbls>
          <c:showLegendKey val="0"/>
          <c:showVal val="1"/>
          <c:showCatName val="0"/>
          <c:showSerName val="0"/>
          <c:showPercent val="0"/>
          <c:showBubbleSize val="0"/>
          <c:showLeaderLines val="1"/>
        </c:dLbls>
        <c:firstSliceAng val="0"/>
        <c:holeSize val="75"/>
      </c:doughnutChart>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en-US"/>
    </a:p>
  </c:txPr>
  <c:externalData r:id="rId4">
    <c:autoUpdate val="0"/>
  </c:externalData>
  <c:extLst>
    <c:ext xmlns:c14="http://schemas.microsoft.com/office/drawing/2007/8/2/chart" uri="{781A3756-C4B2-4CAC-9D66-4F8BD8637D16}">
      <c14:pivotOptions>
        <c14:dropZoneFilter val="1"/>
        <c14:dropZoneCategories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1" i="0" u="none" strike="noStrike" kern="1200" spc="0" baseline="0">
                <a:solidFill>
                  <a:schemeClr val="accent1">
                    <a:lumMod val="75000"/>
                  </a:schemeClr>
                </a:solidFill>
                <a:latin typeface="+mn-lt"/>
                <a:ea typeface="+mn-ea"/>
                <a:cs typeface="+mn-cs"/>
              </a:defRPr>
            </a:pPr>
            <a:r>
              <a:rPr lang="en-IN" b="1">
                <a:solidFill>
                  <a:schemeClr val="accent1">
                    <a:lumMod val="75000"/>
                  </a:schemeClr>
                </a:solidFill>
              </a:rPr>
              <a:t>Approval Rate by Credit History</a:t>
            </a:r>
          </a:p>
        </c:rich>
      </c:tx>
      <c:overlay val="0"/>
      <c:spPr>
        <a:noFill/>
        <a:ln>
          <a:noFill/>
        </a:ln>
        <a:effectLst/>
      </c:spPr>
      <c:txPr>
        <a:bodyPr rot="0" spcFirstLastPara="1" vertOverflow="ellipsis" vert="horz" wrap="square" anchor="ctr" anchorCtr="1"/>
        <a:lstStyle/>
        <a:p>
          <a:pPr>
            <a:defRPr sz="1400" b="1" i="0" u="none" strike="noStrike" kern="1200" spc="0" baseline="0">
              <a:solidFill>
                <a:schemeClr val="accent1">
                  <a:lumMod val="75000"/>
                </a:schemeClr>
              </a:solidFill>
              <a:latin typeface="+mn-lt"/>
              <a:ea typeface="+mn-ea"/>
              <a:cs typeface="+mn-cs"/>
            </a:defRPr>
          </a:pPr>
          <a:endParaRPr lang="en-US"/>
        </a:p>
      </c:txPr>
    </c:title>
    <c:autoTitleDeleted val="0"/>
    <c:plotArea>
      <c:layout/>
      <c:barChart>
        <c:barDir val="bar"/>
        <c:grouping val="clustered"/>
        <c:varyColors val="0"/>
        <c:ser>
          <c:idx val="1"/>
          <c:order val="1"/>
          <c:spPr>
            <a:solidFill>
              <a:schemeClr val="bg1">
                <a:lumMod val="95000"/>
              </a:schemeClr>
            </a:solidFill>
            <a:ln>
              <a:noFill/>
            </a:ln>
            <a:effectLst/>
          </c:spPr>
          <c:invertIfNegative val="0"/>
          <c:cat>
            <c:numRef>
              <c:f>'Approval Rate Analysis'!$V$22:$V$23</c:f>
              <c:numCache>
                <c:formatCode>General</c:formatCode>
                <c:ptCount val="2"/>
                <c:pt idx="0">
                  <c:v>1</c:v>
                </c:pt>
                <c:pt idx="1">
                  <c:v>0</c:v>
                </c:pt>
              </c:numCache>
            </c:numRef>
          </c:cat>
          <c:val>
            <c:numRef>
              <c:f>'Approval Rate Analysis'!$X$22:$X$23</c:f>
              <c:numCache>
                <c:formatCode>0%</c:formatCode>
                <c:ptCount val="2"/>
                <c:pt idx="0">
                  <c:v>1</c:v>
                </c:pt>
                <c:pt idx="1">
                  <c:v>1</c:v>
                </c:pt>
              </c:numCache>
            </c:numRef>
          </c:val>
          <c:extLst>
            <c:ext xmlns:c16="http://schemas.microsoft.com/office/drawing/2014/chart" uri="{C3380CC4-5D6E-409C-BE32-E72D297353CC}">
              <c16:uniqueId val="{00000000-7E1E-41EB-AEE9-F0A9F556D07E}"/>
            </c:ext>
          </c:extLst>
        </c:ser>
        <c:dLbls>
          <c:showLegendKey val="0"/>
          <c:showVal val="0"/>
          <c:showCatName val="0"/>
          <c:showSerName val="0"/>
          <c:showPercent val="0"/>
          <c:showBubbleSize val="0"/>
        </c:dLbls>
        <c:gapWidth val="300"/>
        <c:overlap val="100"/>
        <c:axId val="655687264"/>
        <c:axId val="655689064"/>
      </c:barChart>
      <c:barChart>
        <c:barDir val="bar"/>
        <c:grouping val="clustered"/>
        <c:varyColors val="0"/>
        <c:ser>
          <c:idx val="0"/>
          <c:order val="0"/>
          <c:spPr>
            <a:solidFill>
              <a:schemeClr val="accent1">
                <a:lumMod val="7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bg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'Approval Rate Analysis'!$V$22:$V$23</c:f>
              <c:numCache>
                <c:formatCode>General</c:formatCode>
                <c:ptCount val="2"/>
                <c:pt idx="0">
                  <c:v>1</c:v>
                </c:pt>
                <c:pt idx="1">
                  <c:v>0</c:v>
                </c:pt>
              </c:numCache>
            </c:numRef>
          </c:cat>
          <c:val>
            <c:numRef>
              <c:f>'Approval Rate Analysis'!$W$22:$W$23</c:f>
              <c:numCache>
                <c:formatCode>0.00%</c:formatCode>
                <c:ptCount val="2"/>
                <c:pt idx="0">
                  <c:v>0.98775510204081629</c:v>
                </c:pt>
                <c:pt idx="1">
                  <c:v>1.2244897959183673E-2</c:v>
                </c:pt>
              </c:numCache>
            </c:numRef>
          </c:val>
          <c:extLst>
            <c:ext xmlns:c16="http://schemas.microsoft.com/office/drawing/2014/chart" uri="{C3380CC4-5D6E-409C-BE32-E72D297353CC}">
              <c16:uniqueId val="{00000001-7E1E-41EB-AEE9-F0A9F556D07E}"/>
            </c:ext>
          </c:extLst>
        </c:ser>
        <c:dLbls>
          <c:showLegendKey val="0"/>
          <c:showVal val="0"/>
          <c:showCatName val="0"/>
          <c:showSerName val="0"/>
          <c:showPercent val="0"/>
          <c:showBubbleSize val="0"/>
        </c:dLbls>
        <c:gapWidth val="300"/>
        <c:overlap val="100"/>
        <c:axId val="352095328"/>
        <c:axId val="842889352"/>
      </c:barChart>
      <c:catAx>
        <c:axId val="655687264"/>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1" i="0" u="none" strike="noStrike" kern="1200" baseline="0">
                <a:solidFill>
                  <a:schemeClr val="tx1">
                    <a:lumMod val="65000"/>
                    <a:lumOff val="35000"/>
                  </a:schemeClr>
                </a:solidFill>
                <a:latin typeface="+mn-lt"/>
                <a:ea typeface="+mn-ea"/>
                <a:cs typeface="+mn-cs"/>
              </a:defRPr>
            </a:pPr>
            <a:endParaRPr lang="en-US"/>
          </a:p>
        </c:txPr>
        <c:crossAx val="655689064"/>
        <c:crosses val="autoZero"/>
        <c:auto val="1"/>
        <c:lblAlgn val="ctr"/>
        <c:lblOffset val="100"/>
        <c:noMultiLvlLbl val="0"/>
      </c:catAx>
      <c:valAx>
        <c:axId val="655689064"/>
        <c:scaling>
          <c:orientation val="minMax"/>
          <c:max val="1"/>
        </c:scaling>
        <c:delete val="1"/>
        <c:axPos val="b"/>
        <c:numFmt formatCode="0%" sourceLinked="1"/>
        <c:majorTickMark val="none"/>
        <c:minorTickMark val="none"/>
        <c:tickLblPos val="nextTo"/>
        <c:crossAx val="655687264"/>
        <c:crosses val="autoZero"/>
        <c:crossBetween val="between"/>
      </c:valAx>
      <c:valAx>
        <c:axId val="842889352"/>
        <c:scaling>
          <c:orientation val="minMax"/>
        </c:scaling>
        <c:delete val="1"/>
        <c:axPos val="t"/>
        <c:numFmt formatCode="0.00%" sourceLinked="1"/>
        <c:majorTickMark val="out"/>
        <c:minorTickMark val="none"/>
        <c:tickLblPos val="nextTo"/>
        <c:crossAx val="352095328"/>
        <c:crosses val="max"/>
        <c:crossBetween val="between"/>
      </c:valAx>
      <c:catAx>
        <c:axId val="352095328"/>
        <c:scaling>
          <c:orientation val="minMax"/>
        </c:scaling>
        <c:delete val="1"/>
        <c:axPos val="l"/>
        <c:numFmt formatCode="General" sourceLinked="1"/>
        <c:majorTickMark val="out"/>
        <c:minorTickMark val="none"/>
        <c:tickLblPos val="nextTo"/>
        <c:crossAx val="842889352"/>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4"/>
    </mc:Choice>
    <mc:Fallback>
      <c:style val="4"/>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lgn="l">
              <a:defRPr sz="1600" b="1" i="0" u="none" strike="noStrike" kern="1200" baseline="0">
                <a:solidFill>
                  <a:schemeClr val="tx2"/>
                </a:solidFill>
                <a:latin typeface="+mn-lt"/>
                <a:ea typeface="+mn-ea"/>
                <a:cs typeface="+mn-cs"/>
              </a:defRPr>
            </a:pPr>
            <a:r>
              <a:rPr lang="en-US"/>
              <a:t>LoanAmount by Gender</a:t>
            </a:r>
          </a:p>
        </c:rich>
      </c:tx>
      <c:overlay val="0"/>
      <c:spPr>
        <a:noFill/>
        <a:ln>
          <a:noFill/>
        </a:ln>
        <a:effectLst/>
      </c:spPr>
      <c:txPr>
        <a:bodyPr rot="0" spcFirstLastPara="1" vertOverflow="ellipsis" vert="horz" wrap="square" anchor="ctr" anchorCtr="1"/>
        <a:lstStyle/>
        <a:p>
          <a:pPr algn="l">
            <a:defRPr sz="1600" b="1" i="0" u="none" strike="noStrike" kern="1200" baseline="0">
              <a:solidFill>
                <a:schemeClr val="tx2"/>
              </a:solidFill>
              <a:latin typeface="+mn-lt"/>
              <a:ea typeface="+mn-ea"/>
              <a:cs typeface="+mn-cs"/>
            </a:defRPr>
          </a:pPr>
          <a:endParaRPr lang="en-US"/>
        </a:p>
      </c:txPr>
    </c:title>
    <c:autoTitleDeleted val="0"/>
    <c:pivotFmts>
      <c:pivotFmt>
        <c:idx val="0"/>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c:spPr>
        <c:marker>
          <c:symbol val="circle"/>
          <c:size val="6"/>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2"/>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1"/>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c:spPr>
        <c:dLbl>
          <c:idx val="0"/>
          <c:layout>
            <c:manualLayout>
              <c:x val="0.15065913370998116"/>
              <c:y val="-8.9604699645888508E-17"/>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2"/>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2"/>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c:spPr>
        <c:marker>
          <c:symbol val="circle"/>
          <c:size val="6"/>
        </c:marker>
        <c:dLbl>
          <c:idx val="0"/>
          <c:spPr>
            <a:solidFill>
              <a:srgbClr val="FFFFFF"/>
            </a:solidFill>
            <a:ln>
              <a:solidFill>
                <a:srgbClr val="000000">
                  <a:lumMod val="25000"/>
                  <a:lumOff val="75000"/>
                </a:srgb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2">
                      <a:lumMod val="75000"/>
                    </a:schemeClr>
                  </a:solidFill>
                  <a:latin typeface="+mn-lt"/>
                  <a:ea typeface="+mn-ea"/>
                  <a:cs typeface="+mn-cs"/>
                </a:defRPr>
              </a:pPr>
              <a:endParaRPr lang="en-US"/>
            </a:p>
          </c:txPr>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3"/>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c:spPr>
        <c:dLbl>
          <c:idx val="0"/>
          <c:layout>
            <c:manualLayout>
              <c:x val="-0.15065913370998116"/>
              <c:y val="-6.3538611925708699E-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2"/>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4"/>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2"/>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5"/>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c:spPr>
        <c:dLbl>
          <c:idx val="0"/>
          <c:layout>
            <c:manualLayout>
              <c:x val="0.15065913370998116"/>
              <c:y val="-8.9604699645888508E-17"/>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2"/>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6"/>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c:spPr>
        <c:dLbl>
          <c:idx val="0"/>
          <c:layout>
            <c:manualLayout>
              <c:x val="-0.15065913370998116"/>
              <c:y val="-6.3538611925708699E-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2"/>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7"/>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c:spPr>
        <c:marker>
          <c:symbol val="none"/>
        </c:marker>
        <c:dLbl>
          <c:idx val="0"/>
          <c:spPr>
            <a:solidFill>
              <a:srgbClr val="FFFFFF"/>
            </a:solidFill>
            <a:ln>
              <a:solidFill>
                <a:srgbClr val="000000">
                  <a:lumMod val="25000"/>
                  <a:lumOff val="75000"/>
                </a:srgb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2">
                      <a:lumMod val="75000"/>
                    </a:schemeClr>
                  </a:solidFill>
                  <a:latin typeface="+mn-lt"/>
                  <a:ea typeface="+mn-ea"/>
                  <a:cs typeface="+mn-cs"/>
                </a:defRPr>
              </a:pPr>
              <a:endParaRPr lang="en-US"/>
            </a:p>
          </c:txPr>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8"/>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c:spPr>
      </c:pivotFmt>
      <c:pivotFmt>
        <c:idx val="9"/>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c:spPr>
      </c:pivotFmt>
      <c:pivotFmt>
        <c:idx val="10"/>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11"/>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12"/>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13"/>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c:spPr>
        <c:marker>
          <c:symbol val="none"/>
        </c:marker>
        <c:dLbl>
          <c:idx val="0"/>
          <c:spPr>
            <a:solidFill>
              <a:srgbClr val="FFFFFF"/>
            </a:solidFill>
            <a:ln>
              <a:solidFill>
                <a:srgbClr val="000000">
                  <a:lumMod val="25000"/>
                  <a:lumOff val="75000"/>
                </a:srgb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2">
                      <a:lumMod val="75000"/>
                    </a:schemeClr>
                  </a:solidFill>
                  <a:latin typeface="+mn-lt"/>
                  <a:ea typeface="+mn-ea"/>
                  <a:cs typeface="+mn-cs"/>
                </a:defRPr>
              </a:pPr>
              <a:endParaRPr lang="en-US"/>
            </a:p>
          </c:txPr>
          <c:dLblPos val="ctr"/>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14"/>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c:spPr>
      </c:pivotFmt>
      <c:pivotFmt>
        <c:idx val="15"/>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c:spPr>
      </c:pivotFmt>
    </c:pivotFmts>
    <c:plotArea>
      <c:layout/>
      <c:pieChart>
        <c:varyColors val="1"/>
        <c:ser>
          <c:idx val="1"/>
          <c:order val="0"/>
          <c:tx>
            <c:v>Sum of LoanAmount</c:v>
          </c:tx>
          <c:dPt>
            <c:idx val="0"/>
            <c:bubble3D val="0"/>
            <c:spPr>
              <a:gradFill rotWithShape="1">
                <a:gsLst>
                  <a:gs pos="0">
                    <a:schemeClr val="accent2">
                      <a:shade val="76000"/>
                      <a:satMod val="103000"/>
                      <a:lumMod val="102000"/>
                      <a:tint val="94000"/>
                    </a:schemeClr>
                  </a:gs>
                  <a:gs pos="50000">
                    <a:schemeClr val="accent2">
                      <a:shade val="76000"/>
                      <a:satMod val="110000"/>
                      <a:lumMod val="100000"/>
                      <a:shade val="100000"/>
                    </a:schemeClr>
                  </a:gs>
                  <a:gs pos="100000">
                    <a:schemeClr val="accent2">
                      <a:shade val="76000"/>
                      <a:lumMod val="99000"/>
                      <a:satMod val="120000"/>
                      <a:shade val="78000"/>
                    </a:schemeClr>
                  </a:gs>
                </a:gsLst>
                <a:lin ang="5400000" scaled="0"/>
              </a:gradFill>
              <a:ln>
                <a:noFill/>
              </a:ln>
              <a:effectLst/>
            </c:spPr>
            <c:extLst>
              <c:ext xmlns:c16="http://schemas.microsoft.com/office/drawing/2014/chart" uri="{C3380CC4-5D6E-409C-BE32-E72D297353CC}">
                <c16:uniqueId val="{00000001-FC85-4A1A-A3AF-1CC3AABC288D}"/>
              </c:ext>
            </c:extLst>
          </c:dPt>
          <c:dPt>
            <c:idx val="1"/>
            <c:bubble3D val="0"/>
            <c:spPr>
              <a:gradFill rotWithShape="1">
                <a:gsLst>
                  <a:gs pos="0">
                    <a:schemeClr val="accent2">
                      <a:tint val="77000"/>
                      <a:satMod val="103000"/>
                      <a:lumMod val="102000"/>
                      <a:tint val="94000"/>
                    </a:schemeClr>
                  </a:gs>
                  <a:gs pos="50000">
                    <a:schemeClr val="accent2">
                      <a:tint val="77000"/>
                      <a:satMod val="110000"/>
                      <a:lumMod val="100000"/>
                      <a:shade val="100000"/>
                    </a:schemeClr>
                  </a:gs>
                  <a:gs pos="100000">
                    <a:schemeClr val="accent2">
                      <a:tint val="77000"/>
                      <a:lumMod val="99000"/>
                      <a:satMod val="120000"/>
                      <a:shade val="78000"/>
                    </a:schemeClr>
                  </a:gs>
                </a:gsLst>
                <a:lin ang="5400000" scaled="0"/>
              </a:gradFill>
              <a:ln>
                <a:noFill/>
              </a:ln>
              <a:effectLst/>
            </c:spPr>
            <c:extLst>
              <c:ext xmlns:c16="http://schemas.microsoft.com/office/drawing/2014/chart" uri="{C3380CC4-5D6E-409C-BE32-E72D297353CC}">
                <c16:uniqueId val="{00000003-FC85-4A1A-A3AF-1CC3AABC288D}"/>
              </c:ext>
            </c:extLst>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1"/>
            <c:leaderLines>
              <c:spPr>
                <a:ln w="9525">
                  <a:solidFill>
                    <a:schemeClr val="tx2">
                      <a:lumMod val="35000"/>
                      <a:lumOff val="65000"/>
                    </a:schemeClr>
                  </a:solidFill>
                </a:ln>
                <a:effectLst/>
              </c:spPr>
            </c:leaderLines>
            <c:extLst>
              <c:ext xmlns:c15="http://schemas.microsoft.com/office/drawing/2012/chart" uri="{CE6537A1-D6FC-4f65-9D91-7224C49458BB}"/>
            </c:extLst>
          </c:dLbls>
          <c:cat>
            <c:strLit>
              <c:ptCount val="2"/>
              <c:pt idx="0">
                <c:v>Male</c:v>
              </c:pt>
              <c:pt idx="1">
                <c:v>Female</c:v>
              </c:pt>
            </c:strLit>
          </c:cat>
          <c:val>
            <c:numLit>
              <c:formatCode>General</c:formatCode>
              <c:ptCount val="2"/>
              <c:pt idx="0">
                <c:v>30751</c:v>
              </c:pt>
              <c:pt idx="1">
                <c:v>8679</c:v>
              </c:pt>
            </c:numLit>
          </c:val>
          <c:extLst>
            <c:ext xmlns:c16="http://schemas.microsoft.com/office/drawing/2014/chart" uri="{C3380CC4-5D6E-409C-BE32-E72D297353CC}">
              <c16:uniqueId val="{00000004-FC85-4A1A-A3AF-1CC3AABC288D}"/>
            </c:ext>
          </c:extLst>
        </c:ser>
        <c:ser>
          <c:idx val="0"/>
          <c:order val="1"/>
          <c:tx>
            <c:v>Series2</c:v>
          </c:tx>
          <c:dPt>
            <c:idx val="0"/>
            <c:bubble3D val="0"/>
            <c:spPr>
              <a:gradFill rotWithShape="1">
                <a:gsLst>
                  <a:gs pos="0">
                    <a:schemeClr val="accent2">
                      <a:shade val="76000"/>
                      <a:satMod val="103000"/>
                      <a:lumMod val="102000"/>
                      <a:tint val="94000"/>
                    </a:schemeClr>
                  </a:gs>
                  <a:gs pos="50000">
                    <a:schemeClr val="accent2">
                      <a:shade val="76000"/>
                      <a:satMod val="110000"/>
                      <a:lumMod val="100000"/>
                      <a:shade val="100000"/>
                    </a:schemeClr>
                  </a:gs>
                  <a:gs pos="100000">
                    <a:schemeClr val="accent2">
                      <a:shade val="76000"/>
                      <a:lumMod val="99000"/>
                      <a:satMod val="120000"/>
                      <a:shade val="78000"/>
                    </a:schemeClr>
                  </a:gs>
                </a:gsLst>
                <a:lin ang="5400000" scaled="0"/>
              </a:gradFill>
              <a:ln>
                <a:noFill/>
              </a:ln>
              <a:effectLst/>
            </c:spPr>
            <c:extLst>
              <c:ext xmlns:c16="http://schemas.microsoft.com/office/drawing/2014/chart" uri="{C3380CC4-5D6E-409C-BE32-E72D297353CC}">
                <c16:uniqueId val="{00000006-FC85-4A1A-A3AF-1CC3AABC288D}"/>
              </c:ext>
            </c:extLst>
          </c:dPt>
          <c:dPt>
            <c:idx val="1"/>
            <c:bubble3D val="0"/>
            <c:spPr>
              <a:gradFill rotWithShape="1">
                <a:gsLst>
                  <a:gs pos="0">
                    <a:schemeClr val="accent2">
                      <a:tint val="77000"/>
                      <a:satMod val="103000"/>
                      <a:lumMod val="102000"/>
                      <a:tint val="94000"/>
                    </a:schemeClr>
                  </a:gs>
                  <a:gs pos="50000">
                    <a:schemeClr val="accent2">
                      <a:tint val="77000"/>
                      <a:satMod val="110000"/>
                      <a:lumMod val="100000"/>
                      <a:shade val="100000"/>
                    </a:schemeClr>
                  </a:gs>
                  <a:gs pos="100000">
                    <a:schemeClr val="accent2">
                      <a:tint val="77000"/>
                      <a:lumMod val="99000"/>
                      <a:satMod val="120000"/>
                      <a:shade val="78000"/>
                    </a:schemeClr>
                  </a:gs>
                </a:gsLst>
                <a:lin ang="5400000" scaled="0"/>
              </a:gradFill>
              <a:ln>
                <a:noFill/>
              </a:ln>
              <a:effectLst/>
            </c:spPr>
            <c:extLst>
              <c:ext xmlns:c16="http://schemas.microsoft.com/office/drawing/2014/chart" uri="{C3380CC4-5D6E-409C-BE32-E72D297353CC}">
                <c16:uniqueId val="{00000008-FC85-4A1A-A3AF-1CC3AABC288D}"/>
              </c:ext>
            </c:extLst>
          </c:dPt>
          <c:dLbls>
            <c:spPr>
              <a:solidFill>
                <a:srgbClr val="FFFFFF"/>
              </a:solidFill>
              <a:ln>
                <a:solidFill>
                  <a:srgbClr val="000000">
                    <a:lumMod val="25000"/>
                    <a:lumOff val="75000"/>
                  </a:srgb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2">
                        <a:lumMod val="75000"/>
                      </a:schemeClr>
                    </a:solidFill>
                    <a:latin typeface="+mn-lt"/>
                    <a:ea typeface="+mn-ea"/>
                    <a:cs typeface="+mn-cs"/>
                  </a:defRPr>
                </a:pPr>
                <a:endParaRPr lang="en-US"/>
              </a:p>
            </c:txPr>
            <c:dLblPos val="ctr"/>
            <c:showLegendKey val="0"/>
            <c:showVal val="0"/>
            <c:showCatName val="1"/>
            <c:showSerName val="0"/>
            <c:showPercent val="1"/>
            <c:showBubbleSize val="0"/>
            <c:showLeaderLines val="1"/>
            <c:leaderLines>
              <c:spPr>
                <a:ln w="9525">
                  <a:solidFill>
                    <a:schemeClr val="tx2">
                      <a:lumMod val="35000"/>
                      <a:lumOff val="65000"/>
                    </a:schemeClr>
                  </a:solidFill>
                </a:ln>
                <a:effectLst/>
              </c:spPr>
            </c:leaderLines>
            <c:extLst>
              <c:ext xmlns:c15="http://schemas.microsoft.com/office/drawing/2012/chart" uri="{CE6537A1-D6FC-4f65-9D91-7224C49458BB}">
                <c15:spPr xmlns:c15="http://schemas.microsoft.com/office/drawing/2012/chart">
                  <a:prstGeom prst="wedgeRectCallout">
                    <a:avLst/>
                  </a:prstGeom>
                  <a:noFill/>
                  <a:ln>
                    <a:noFill/>
                  </a:ln>
                </c15:spPr>
              </c:ext>
            </c:extLst>
          </c:dLbls>
          <c:cat>
            <c:strLit>
              <c:ptCount val="2"/>
              <c:pt idx="0">
                <c:v>Male</c:v>
              </c:pt>
              <c:pt idx="1">
                <c:v>Female</c:v>
              </c:pt>
            </c:strLit>
          </c:cat>
          <c:val>
            <c:numLit>
              <c:formatCode>General</c:formatCode>
              <c:ptCount val="2"/>
              <c:pt idx="0">
                <c:v>0.77988840984022323</c:v>
              </c:pt>
              <c:pt idx="1">
                <c:v>0.22011159015977683</c:v>
              </c:pt>
            </c:numLit>
          </c:val>
          <c:extLst>
            <c:ext xmlns:c16="http://schemas.microsoft.com/office/drawing/2014/chart" uri="{C3380CC4-5D6E-409C-BE32-E72D297353CC}">
              <c16:uniqueId val="{00000009-FC85-4A1A-A3AF-1CC3AABC288D}"/>
            </c:ext>
          </c:extLst>
        </c:ser>
        <c:dLbls>
          <c:dLblPos val="ctr"/>
          <c:showLegendKey val="0"/>
          <c:showVal val="1"/>
          <c:showCatName val="0"/>
          <c:showSerName val="0"/>
          <c:showPercent val="0"/>
          <c:showBubbleSize val="0"/>
          <c:showLeaderLines val="1"/>
        </c:dLbls>
        <c:firstSliceAng val="0"/>
      </c:pieChart>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2"/>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en-US"/>
    </a:p>
  </c:txPr>
  <c:externalData r:id="rId4">
    <c:autoUpdate val="0"/>
  </c:externalData>
  <c:extLst/>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en-US" sz="1600" b="1" i="0" u="none" strike="noStrike" kern="1200" spc="0" baseline="0">
                <a:solidFill>
                  <a:srgbClr val="002060"/>
                </a:solidFill>
                <a:latin typeface="+mn-lt"/>
                <a:ea typeface="+mn-ea"/>
                <a:cs typeface="+mn-cs"/>
              </a:defRPr>
            </a:pPr>
            <a:r>
              <a:rPr lang="en-IN" sz="1600" b="1">
                <a:solidFill>
                  <a:srgbClr val="002060"/>
                </a:solidFill>
              </a:rPr>
              <a:t>Loan Approval Rate by Gender</a:t>
            </a:r>
          </a:p>
        </c:rich>
      </c:tx>
      <c:overlay val="0"/>
      <c:spPr>
        <a:noFill/>
        <a:ln>
          <a:noFill/>
        </a:ln>
        <a:effectLst/>
      </c:spPr>
      <c:txPr>
        <a:bodyPr rot="0" spcFirstLastPara="1" vertOverflow="ellipsis" vert="horz" wrap="square" anchor="ctr" anchorCtr="1"/>
        <a:lstStyle/>
        <a:p>
          <a:pPr>
            <a:defRPr lang="en-US" sz="1600" b="1" i="0" u="none" strike="noStrike" kern="1200" spc="0" baseline="0">
              <a:solidFill>
                <a:srgbClr val="002060"/>
              </a:solidFill>
              <a:latin typeface="+mn-lt"/>
              <a:ea typeface="+mn-ea"/>
              <a:cs typeface="+mn-cs"/>
            </a:defRPr>
          </a:pPr>
          <a:endParaRPr lang="en-US"/>
        </a:p>
      </c:txPr>
    </c:title>
    <c:autoTitleDeleted val="0"/>
    <c:plotArea>
      <c:layout/>
      <c:barChart>
        <c:barDir val="bar"/>
        <c:grouping val="clustered"/>
        <c:varyColors val="0"/>
        <c:ser>
          <c:idx val="1"/>
          <c:order val="1"/>
          <c:spPr>
            <a:solidFill>
              <a:schemeClr val="bg1">
                <a:lumMod val="95000"/>
              </a:schemeClr>
            </a:solidFill>
            <a:ln>
              <a:noFill/>
            </a:ln>
            <a:effectLst/>
          </c:spPr>
          <c:invertIfNegative val="0"/>
          <c:dLbls>
            <c:delete val="1"/>
          </c:dLbls>
          <c:cat>
            <c:strRef>
              <c:f>'Approval Rate Analysis'!$G$10:$G$11</c:f>
              <c:strCache>
                <c:ptCount val="2"/>
                <c:pt idx="0">
                  <c:v>Male</c:v>
                </c:pt>
                <c:pt idx="1">
                  <c:v>Female</c:v>
                </c:pt>
              </c:strCache>
            </c:strRef>
          </c:cat>
          <c:val>
            <c:numRef>
              <c:f>'Approval Rate Analysis'!$I$10:$I$11</c:f>
              <c:numCache>
                <c:formatCode>0%</c:formatCode>
                <c:ptCount val="2"/>
                <c:pt idx="0">
                  <c:v>1</c:v>
                </c:pt>
                <c:pt idx="1">
                  <c:v>1</c:v>
                </c:pt>
              </c:numCache>
            </c:numRef>
          </c:val>
          <c:extLst>
            <c:ext xmlns:c16="http://schemas.microsoft.com/office/drawing/2014/chart" uri="{C3380CC4-5D6E-409C-BE32-E72D297353CC}">
              <c16:uniqueId val="{00000000-3589-4AD1-B07F-EEA530EAB61C}"/>
            </c:ext>
          </c:extLst>
        </c:ser>
        <c:dLbls>
          <c:dLblPos val="inEnd"/>
          <c:showLegendKey val="0"/>
          <c:showVal val="1"/>
          <c:showCatName val="0"/>
          <c:showSerName val="0"/>
          <c:showPercent val="0"/>
          <c:showBubbleSize val="0"/>
        </c:dLbls>
        <c:gapWidth val="500"/>
        <c:overlap val="100"/>
        <c:axId val="879522424"/>
        <c:axId val="879522784"/>
      </c:barChart>
      <c:barChart>
        <c:barDir val="bar"/>
        <c:grouping val="clustered"/>
        <c:varyColors val="0"/>
        <c:ser>
          <c:idx val="0"/>
          <c:order val="0"/>
          <c:spPr>
            <a:solidFill>
              <a:srgbClr val="00206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lang="en-US" sz="900" b="1" i="0" u="none" strike="noStrike" kern="1200" baseline="0">
                    <a:solidFill>
                      <a:schemeClr val="bg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'Approval Rate Analysis'!$G$10:$G$11</c:f>
              <c:strCache>
                <c:ptCount val="2"/>
                <c:pt idx="0">
                  <c:v>Male</c:v>
                </c:pt>
                <c:pt idx="1">
                  <c:v>Female</c:v>
                </c:pt>
              </c:strCache>
            </c:strRef>
          </c:cat>
          <c:val>
            <c:numRef>
              <c:f>'Approval Rate Analysis'!$H$10:$H$11</c:f>
              <c:numCache>
                <c:formatCode>0.00%</c:formatCode>
                <c:ptCount val="2"/>
                <c:pt idx="0">
                  <c:v>0.78148148148148144</c:v>
                </c:pt>
                <c:pt idx="1">
                  <c:v>0.21851851851851853</c:v>
                </c:pt>
              </c:numCache>
            </c:numRef>
          </c:val>
          <c:extLst>
            <c:ext xmlns:c16="http://schemas.microsoft.com/office/drawing/2014/chart" uri="{C3380CC4-5D6E-409C-BE32-E72D297353CC}">
              <c16:uniqueId val="{00000001-3589-4AD1-B07F-EEA530EAB61C}"/>
            </c:ext>
          </c:extLst>
        </c:ser>
        <c:dLbls>
          <c:showLegendKey val="0"/>
          <c:showVal val="0"/>
          <c:showCatName val="0"/>
          <c:showSerName val="0"/>
          <c:showPercent val="0"/>
          <c:showBubbleSize val="0"/>
        </c:dLbls>
        <c:gapWidth val="500"/>
        <c:overlap val="100"/>
        <c:axId val="879544024"/>
        <c:axId val="879553744"/>
      </c:barChart>
      <c:catAx>
        <c:axId val="879522424"/>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en-US" sz="1000" b="1" i="0" u="none" strike="noStrike" kern="1200" baseline="0">
                <a:solidFill>
                  <a:schemeClr val="tx1">
                    <a:lumMod val="65000"/>
                    <a:lumOff val="35000"/>
                  </a:schemeClr>
                </a:solidFill>
                <a:latin typeface="+mn-lt"/>
                <a:ea typeface="+mn-ea"/>
                <a:cs typeface="+mn-cs"/>
              </a:defRPr>
            </a:pPr>
            <a:endParaRPr lang="en-US"/>
          </a:p>
        </c:txPr>
        <c:crossAx val="879522784"/>
        <c:crosses val="autoZero"/>
        <c:auto val="1"/>
        <c:lblAlgn val="ctr"/>
        <c:lblOffset val="100"/>
        <c:noMultiLvlLbl val="0"/>
      </c:catAx>
      <c:valAx>
        <c:axId val="879522784"/>
        <c:scaling>
          <c:orientation val="minMax"/>
          <c:max val="1"/>
        </c:scaling>
        <c:delete val="1"/>
        <c:axPos val="b"/>
        <c:numFmt formatCode="0%" sourceLinked="1"/>
        <c:majorTickMark val="none"/>
        <c:minorTickMark val="none"/>
        <c:tickLblPos val="nextTo"/>
        <c:crossAx val="879522424"/>
        <c:crosses val="autoZero"/>
        <c:crossBetween val="between"/>
      </c:valAx>
      <c:valAx>
        <c:axId val="879553744"/>
        <c:scaling>
          <c:orientation val="minMax"/>
          <c:max val="1"/>
        </c:scaling>
        <c:delete val="1"/>
        <c:axPos val="t"/>
        <c:numFmt formatCode="0.00%" sourceLinked="1"/>
        <c:majorTickMark val="out"/>
        <c:minorTickMark val="none"/>
        <c:tickLblPos val="nextTo"/>
        <c:crossAx val="879544024"/>
        <c:crosses val="max"/>
        <c:crossBetween val="between"/>
      </c:valAx>
      <c:catAx>
        <c:axId val="879544024"/>
        <c:scaling>
          <c:orientation val="minMax"/>
        </c:scaling>
        <c:delete val="1"/>
        <c:axPos val="l"/>
        <c:numFmt formatCode="General" sourceLinked="1"/>
        <c:majorTickMark val="out"/>
        <c:minorTickMark val="none"/>
        <c:tickLblPos val="nextTo"/>
        <c:crossAx val="879553744"/>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lang="en-US" sz="1000" b="0" i="0" u="none" strike="noStrike" kern="1200" baseline="0">
          <a:solidFill>
            <a:schemeClr val="tx1"/>
          </a:solidFill>
          <a:latin typeface="+mn-lt"/>
          <a:ea typeface="+mn-ea"/>
          <a:cs typeface="+mn-cs"/>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[BA Assignment -1.xlsx]Data Analysis!PivotTable10</c:name>
    <c:fmtId val="26"/>
  </c:pivotSource>
  <c:chart>
    <c:title>
      <c:tx>
        <c:rich>
          <a:bodyPr rot="0" spcFirstLastPara="1" vertOverflow="ellipsis" vert="horz" wrap="square" anchor="ctr" anchorCtr="1"/>
          <a:lstStyle/>
          <a:p>
            <a:pPr>
              <a:defRPr sz="1400" b="1" i="0" u="none" strike="noStrike" kern="1200" spc="0" baseline="0">
                <a:solidFill>
                  <a:schemeClr val="tx1">
                    <a:lumMod val="65000"/>
                    <a:lumOff val="35000"/>
                  </a:schemeClr>
                </a:solidFill>
                <a:latin typeface="+mn-lt"/>
                <a:ea typeface="+mn-ea"/>
                <a:cs typeface="+mn-cs"/>
              </a:defRPr>
            </a:pPr>
            <a:r>
              <a:rPr lang="en-IN" b="1"/>
              <a:t>Loan Approval by</a:t>
            </a:r>
            <a:r>
              <a:rPr lang="en-IN" b="1" baseline="0"/>
              <a:t> Region</a:t>
            </a:r>
            <a:endParaRPr lang="en-IN" b="1"/>
          </a:p>
        </c:rich>
      </c:tx>
      <c:overlay val="0"/>
      <c:spPr>
        <a:noFill/>
        <a:ln>
          <a:noFill/>
        </a:ln>
        <a:effectLst/>
      </c:spPr>
      <c:txPr>
        <a:bodyPr rot="0" spcFirstLastPara="1" vertOverflow="ellipsis" vert="horz" wrap="square" anchor="ctr" anchorCtr="1"/>
        <a:lstStyle/>
        <a:p>
          <a:pPr>
            <a:defRPr sz="1400" b="1"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1"/>
          <c:showBubbleSize val="0"/>
          <c:extLst>
            <c:ext xmlns:c15="http://schemas.microsoft.com/office/drawing/2012/chart" uri="{CE6537A1-D6FC-4f65-9D91-7224C49458BB}"/>
          </c:extLst>
        </c:dLbl>
      </c:pivotFmt>
      <c:pivotFmt>
        <c:idx val="1"/>
        <c:spPr>
          <a:solidFill>
            <a:schemeClr val="accent1"/>
          </a:solidFill>
          <a:ln w="19050">
            <a:solidFill>
              <a:schemeClr val="lt1"/>
            </a:solidFill>
          </a:ln>
          <a:effectLst/>
        </c:spPr>
        <c:marker>
          <c:symbol val="none"/>
        </c:marker>
      </c:pivotFmt>
      <c:pivotFmt>
        <c:idx val="2"/>
        <c:spPr>
          <a:solidFill>
            <a:schemeClr val="accent1"/>
          </a:solidFill>
          <a:ln w="19050">
            <a:solidFill>
              <a:schemeClr val="lt1"/>
            </a:solidFill>
          </a:ln>
          <a:effectLst/>
        </c:spPr>
        <c:marker>
          <c:symbol val="none"/>
        </c:marker>
        <c:dLbl>
          <c:idx val="0"/>
          <c:showLegendKey val="0"/>
          <c:showVal val="1"/>
          <c:showCatName val="0"/>
          <c:showSerName val="0"/>
          <c:showPercent val="0"/>
          <c:showBubbleSize val="0"/>
          <c:extLst>
            <c:ext xmlns:c15="http://schemas.microsoft.com/office/drawing/2012/chart" uri="{CE6537A1-D6FC-4f65-9D91-7224C49458BB}"/>
          </c:extLst>
        </c:dLbl>
      </c:pivotFmt>
      <c:pivotFmt>
        <c:idx val="3"/>
        <c:spPr>
          <a:solidFill>
            <a:schemeClr val="accent1"/>
          </a:solidFill>
          <a:ln w="19050">
            <a:solidFill>
              <a:schemeClr val="lt1"/>
            </a:solidFill>
          </a:ln>
          <a:effectLst/>
        </c:spPr>
      </c:pivotFmt>
      <c:pivotFmt>
        <c:idx val="4"/>
        <c:spPr>
          <a:solidFill>
            <a:schemeClr val="accent1"/>
          </a:solidFill>
          <a:ln w="19050">
            <a:solidFill>
              <a:schemeClr val="lt1"/>
            </a:solidFill>
          </a:ln>
          <a:effectLst/>
        </c:spPr>
      </c:pivotFmt>
      <c:pivotFmt>
        <c:idx val="5"/>
        <c:spPr>
          <a:solidFill>
            <a:schemeClr val="accent1"/>
          </a:solidFill>
          <a:ln w="19050">
            <a:solidFill>
              <a:schemeClr val="lt1"/>
            </a:solidFill>
          </a:ln>
          <a:effectLst/>
        </c:spPr>
      </c:pivotFmt>
      <c:pivotFmt>
        <c:idx val="6"/>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1"/>
          <c:showBubbleSize val="0"/>
          <c:extLst>
            <c:ext xmlns:c15="http://schemas.microsoft.com/office/drawing/2012/chart" uri="{CE6537A1-D6FC-4f65-9D91-7224C49458BB}"/>
          </c:extLst>
        </c:dLbl>
      </c:pivotFmt>
      <c:pivotFmt>
        <c:idx val="7"/>
        <c:spPr>
          <a:solidFill>
            <a:schemeClr val="accent1"/>
          </a:solidFill>
          <a:ln w="19050">
            <a:solidFill>
              <a:schemeClr val="lt1"/>
            </a:solidFill>
          </a:ln>
          <a:effectLst/>
        </c:spPr>
      </c:pivotFmt>
      <c:pivotFmt>
        <c:idx val="8"/>
        <c:spPr>
          <a:solidFill>
            <a:schemeClr val="accent1"/>
          </a:solidFill>
          <a:ln w="19050">
            <a:solidFill>
              <a:schemeClr val="lt1"/>
            </a:solidFill>
          </a:ln>
          <a:effectLst/>
        </c:spPr>
      </c:pivotFmt>
      <c:pivotFmt>
        <c:idx val="9"/>
        <c:spPr>
          <a:solidFill>
            <a:schemeClr val="accent1"/>
          </a:solidFill>
          <a:ln w="19050">
            <a:solidFill>
              <a:schemeClr val="lt1"/>
            </a:solidFill>
          </a:ln>
          <a:effectLst/>
        </c:spPr>
      </c:pivotFmt>
      <c:pivotFmt>
        <c:idx val="10"/>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1"/>
          <c:showBubbleSize val="0"/>
          <c:extLst>
            <c:ext xmlns:c15="http://schemas.microsoft.com/office/drawing/2012/chart" uri="{CE6537A1-D6FC-4f65-9D91-7224C49458BB}"/>
          </c:extLst>
        </c:dLbl>
      </c:pivotFmt>
      <c:pivotFmt>
        <c:idx val="11"/>
        <c:spPr>
          <a:solidFill>
            <a:schemeClr val="accent1"/>
          </a:solidFill>
          <a:ln w="19050">
            <a:solidFill>
              <a:schemeClr val="lt1"/>
            </a:solidFill>
          </a:ln>
          <a:effectLst/>
        </c:spPr>
      </c:pivotFmt>
      <c:pivotFmt>
        <c:idx val="12"/>
        <c:spPr>
          <a:solidFill>
            <a:schemeClr val="accent1"/>
          </a:solidFill>
          <a:ln w="19050">
            <a:solidFill>
              <a:schemeClr val="lt1"/>
            </a:solidFill>
          </a:ln>
          <a:effectLst/>
        </c:spPr>
      </c:pivotFmt>
      <c:pivotFmt>
        <c:idx val="13"/>
        <c:spPr>
          <a:solidFill>
            <a:schemeClr val="accent1"/>
          </a:solidFill>
          <a:ln w="19050">
            <a:solidFill>
              <a:schemeClr val="lt1"/>
            </a:solidFill>
          </a:ln>
          <a:effectLst/>
        </c:spPr>
      </c:pivotFmt>
    </c:pivotFmts>
    <c:plotArea>
      <c:layout/>
      <c:doughnutChart>
        <c:varyColors val="1"/>
        <c:ser>
          <c:idx val="0"/>
          <c:order val="0"/>
          <c:tx>
            <c:strRef>
              <c:f>'Data Analysis'!$C$64</c:f>
              <c:strCache>
                <c:ptCount val="1"/>
                <c:pt idx="0">
                  <c:v>Total</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3669-4782-9768-0B896E6B7F6B}"/>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3669-4782-9768-0B896E6B7F6B}"/>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3669-4782-9768-0B896E6B7F6B}"/>
              </c:ext>
            </c:extLst>
          </c:dPt>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'Data Analysis'!$B$65:$B$68</c:f>
              <c:strCache>
                <c:ptCount val="3"/>
                <c:pt idx="0">
                  <c:v>Rural</c:v>
                </c:pt>
                <c:pt idx="1">
                  <c:v>Semiurban</c:v>
                </c:pt>
                <c:pt idx="2">
                  <c:v>Urban</c:v>
                </c:pt>
              </c:strCache>
            </c:strRef>
          </c:cat>
          <c:val>
            <c:numRef>
              <c:f>'Data Analysis'!$C$65:$C$68</c:f>
              <c:numCache>
                <c:formatCode>General</c:formatCode>
                <c:ptCount val="3"/>
                <c:pt idx="0">
                  <c:v>60</c:v>
                </c:pt>
                <c:pt idx="1">
                  <c:v>111</c:v>
                </c:pt>
                <c:pt idx="2">
                  <c:v>82</c:v>
                </c:pt>
              </c:numCache>
            </c:numRef>
          </c:val>
          <c:extLst>
            <c:ext xmlns:c16="http://schemas.microsoft.com/office/drawing/2014/chart" uri="{C3380CC4-5D6E-409C-BE32-E72D297353CC}">
              <c16:uniqueId val="{00000006-3669-4782-9768-0B896E6B7F6B}"/>
            </c:ext>
          </c:extLst>
        </c:ser>
        <c:dLbls>
          <c:showLegendKey val="0"/>
          <c:showVal val="1"/>
          <c:showCatName val="0"/>
          <c:showSerName val="0"/>
          <c:showPercent val="0"/>
          <c:showBubbleSize val="0"/>
          <c:showLeaderLines val="1"/>
        </c:dLbls>
        <c:firstSliceAng val="0"/>
        <c:holeSize val="75"/>
      </c:doughnutChart>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4"/>
    </mc:Choice>
    <mc:Fallback>
      <c:style val="4"/>
    </mc:Fallback>
  </mc:AlternateContent>
  <c:chart>
    <c:title>
      <c:tx>
        <c:rich>
          <a:bodyPr rot="0" spcFirstLastPara="1" vertOverflow="ellipsis" vert="horz" wrap="square" anchor="ctr" anchorCtr="1"/>
          <a:lstStyle/>
          <a:p>
            <a:pPr algn="l">
              <a:defRPr sz="1600" b="1" i="0" u="none" strike="noStrike" kern="1200" baseline="0">
                <a:solidFill>
                  <a:schemeClr val="tx2"/>
                </a:solidFill>
                <a:latin typeface="+mn-lt"/>
                <a:ea typeface="+mn-ea"/>
                <a:cs typeface="+mn-cs"/>
              </a:defRPr>
            </a:pPr>
            <a:r>
              <a:rPr lang="en-US"/>
              <a:t>LoanAmount by Gender</a:t>
            </a:r>
          </a:p>
        </c:rich>
      </c:tx>
      <c:overlay val="0"/>
      <c:spPr>
        <a:noFill/>
        <a:ln>
          <a:noFill/>
        </a:ln>
        <a:effectLst/>
      </c:spPr>
      <c:txPr>
        <a:bodyPr rot="0" spcFirstLastPara="1" vertOverflow="ellipsis" vert="horz" wrap="square" anchor="ctr" anchorCtr="1"/>
        <a:lstStyle/>
        <a:p>
          <a:pPr algn="l">
            <a:defRPr sz="1600" b="1" i="0" u="none" strike="noStrike" kern="1200" baseline="0">
              <a:solidFill>
                <a:schemeClr val="tx2"/>
              </a:solidFill>
              <a:latin typeface="+mn-lt"/>
              <a:ea typeface="+mn-ea"/>
              <a:cs typeface="+mn-cs"/>
            </a:defRPr>
          </a:pPr>
          <a:endParaRPr lang="en-US"/>
        </a:p>
      </c:txPr>
    </c:title>
    <c:autoTitleDeleted val="0"/>
    <c:pivotFmts>
      <c:pivotFmt>
        <c:idx val="0"/>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c:spPr>
        <c:marker>
          <c:symbol val="circle"/>
          <c:size val="6"/>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2"/>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1"/>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c:spPr>
        <c:dLbl>
          <c:idx val="0"/>
          <c:layout>
            <c:manualLayout>
              <c:x val="0.15065913370998116"/>
              <c:y val="-8.9604699645888508E-17"/>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2"/>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2"/>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c:spPr>
        <c:marker>
          <c:symbol val="circle"/>
          <c:size val="6"/>
        </c:marker>
        <c:dLbl>
          <c:idx val="0"/>
          <c:spPr>
            <a:solidFill>
              <a:srgbClr val="FFFFFF"/>
            </a:solidFill>
            <a:ln>
              <a:solidFill>
                <a:srgbClr val="000000">
                  <a:lumMod val="25000"/>
                  <a:lumOff val="75000"/>
                </a:srgb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2">
                      <a:lumMod val="75000"/>
                    </a:schemeClr>
                  </a:solidFill>
                  <a:latin typeface="+mn-lt"/>
                  <a:ea typeface="+mn-ea"/>
                  <a:cs typeface="+mn-cs"/>
                </a:defRPr>
              </a:pPr>
              <a:endParaRPr lang="en-US"/>
            </a:p>
          </c:txPr>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3"/>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c:spPr>
        <c:dLbl>
          <c:idx val="0"/>
          <c:layout>
            <c:manualLayout>
              <c:x val="-0.15065913370998116"/>
              <c:y val="-6.3538611925708699E-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2"/>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4"/>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2"/>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5"/>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c:spPr>
        <c:dLbl>
          <c:idx val="0"/>
          <c:layout>
            <c:manualLayout>
              <c:x val="0.15065913370998116"/>
              <c:y val="-8.9604699645888508E-17"/>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2"/>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6"/>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c:spPr>
        <c:dLbl>
          <c:idx val="0"/>
          <c:layout>
            <c:manualLayout>
              <c:x val="-0.15065913370998116"/>
              <c:y val="-6.3538611925708699E-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2"/>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7"/>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c:spPr>
        <c:marker>
          <c:symbol val="none"/>
        </c:marker>
        <c:dLbl>
          <c:idx val="0"/>
          <c:spPr>
            <a:solidFill>
              <a:srgbClr val="FFFFFF"/>
            </a:solidFill>
            <a:ln>
              <a:solidFill>
                <a:srgbClr val="000000">
                  <a:lumMod val="25000"/>
                  <a:lumOff val="75000"/>
                </a:srgb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2">
                      <a:lumMod val="75000"/>
                    </a:schemeClr>
                  </a:solidFill>
                  <a:latin typeface="+mn-lt"/>
                  <a:ea typeface="+mn-ea"/>
                  <a:cs typeface="+mn-cs"/>
                </a:defRPr>
              </a:pPr>
              <a:endParaRPr lang="en-US"/>
            </a:p>
          </c:txPr>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8"/>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c:spPr>
      </c:pivotFmt>
      <c:pivotFmt>
        <c:idx val="9"/>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c:spPr>
      </c:pivotFmt>
      <c:pivotFmt>
        <c:idx val="10"/>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11"/>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12"/>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13"/>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c:spPr>
        <c:marker>
          <c:symbol val="none"/>
        </c:marker>
        <c:dLbl>
          <c:idx val="0"/>
          <c:spPr>
            <a:solidFill>
              <a:srgbClr val="FFFFFF"/>
            </a:solidFill>
            <a:ln>
              <a:solidFill>
                <a:srgbClr val="000000">
                  <a:lumMod val="25000"/>
                  <a:lumOff val="75000"/>
                </a:srgb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2">
                      <a:lumMod val="75000"/>
                    </a:schemeClr>
                  </a:solidFill>
                  <a:latin typeface="+mn-lt"/>
                  <a:ea typeface="+mn-ea"/>
                  <a:cs typeface="+mn-cs"/>
                </a:defRPr>
              </a:pPr>
              <a:endParaRPr lang="en-US"/>
            </a:p>
          </c:txPr>
          <c:dLblPos val="ctr"/>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14"/>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c:spPr>
      </c:pivotFmt>
      <c:pivotFmt>
        <c:idx val="15"/>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c:spPr>
      </c:pivotFmt>
    </c:pivotFmts>
    <c:plotArea>
      <c:layout/>
      <c:pieChart>
        <c:varyColors val="1"/>
        <c:ser>
          <c:idx val="1"/>
          <c:order val="0"/>
          <c:tx>
            <c:v>Sum of LoanAmount</c:v>
          </c:tx>
          <c:dPt>
            <c:idx val="0"/>
            <c:bubble3D val="0"/>
            <c:spPr>
              <a:gradFill rotWithShape="1">
                <a:gsLst>
                  <a:gs pos="0">
                    <a:schemeClr val="accent2">
                      <a:shade val="76000"/>
                      <a:satMod val="103000"/>
                      <a:lumMod val="102000"/>
                      <a:tint val="94000"/>
                    </a:schemeClr>
                  </a:gs>
                  <a:gs pos="50000">
                    <a:schemeClr val="accent2">
                      <a:shade val="76000"/>
                      <a:satMod val="110000"/>
                      <a:lumMod val="100000"/>
                      <a:shade val="100000"/>
                    </a:schemeClr>
                  </a:gs>
                  <a:gs pos="100000">
                    <a:schemeClr val="accent2">
                      <a:shade val="76000"/>
                      <a:lumMod val="99000"/>
                      <a:satMod val="120000"/>
                      <a:shade val="78000"/>
                    </a:schemeClr>
                  </a:gs>
                </a:gsLst>
                <a:lin ang="5400000" scaled="0"/>
              </a:gradFill>
              <a:ln>
                <a:noFill/>
              </a:ln>
              <a:effectLst/>
            </c:spPr>
            <c:extLst>
              <c:ext xmlns:c16="http://schemas.microsoft.com/office/drawing/2014/chart" uri="{C3380CC4-5D6E-409C-BE32-E72D297353CC}">
                <c16:uniqueId val="{00000001-FBC3-4D86-8F9B-1DCFA85CC0B8}"/>
              </c:ext>
            </c:extLst>
          </c:dPt>
          <c:dPt>
            <c:idx val="1"/>
            <c:bubble3D val="0"/>
            <c:spPr>
              <a:gradFill rotWithShape="1">
                <a:gsLst>
                  <a:gs pos="0">
                    <a:schemeClr val="accent2">
                      <a:tint val="77000"/>
                      <a:satMod val="103000"/>
                      <a:lumMod val="102000"/>
                      <a:tint val="94000"/>
                    </a:schemeClr>
                  </a:gs>
                  <a:gs pos="50000">
                    <a:schemeClr val="accent2">
                      <a:tint val="77000"/>
                      <a:satMod val="110000"/>
                      <a:lumMod val="100000"/>
                      <a:shade val="100000"/>
                    </a:schemeClr>
                  </a:gs>
                  <a:gs pos="100000">
                    <a:schemeClr val="accent2">
                      <a:tint val="77000"/>
                      <a:lumMod val="99000"/>
                      <a:satMod val="120000"/>
                      <a:shade val="78000"/>
                    </a:schemeClr>
                  </a:gs>
                </a:gsLst>
                <a:lin ang="5400000" scaled="0"/>
              </a:gradFill>
              <a:ln>
                <a:noFill/>
              </a:ln>
              <a:effectLst/>
            </c:spPr>
            <c:extLst>
              <c:ext xmlns:c16="http://schemas.microsoft.com/office/drawing/2014/chart" uri="{C3380CC4-5D6E-409C-BE32-E72D297353CC}">
                <c16:uniqueId val="{00000003-FBC3-4D86-8F9B-1DCFA85CC0B8}"/>
              </c:ext>
            </c:extLst>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1"/>
            <c:leaderLines>
              <c:spPr>
                <a:ln w="9525">
                  <a:solidFill>
                    <a:schemeClr val="tx2">
                      <a:lumMod val="35000"/>
                      <a:lumOff val="65000"/>
                    </a:schemeClr>
                  </a:solidFill>
                </a:ln>
                <a:effectLst/>
              </c:spPr>
            </c:leaderLines>
            <c:extLst>
              <c:ext xmlns:c15="http://schemas.microsoft.com/office/drawing/2012/chart" uri="{CE6537A1-D6FC-4f65-9D91-7224C49458BB}"/>
            </c:extLst>
          </c:dLbls>
          <c:cat>
            <c:strLit>
              <c:ptCount val="2"/>
              <c:pt idx="0">
                <c:v>Male</c:v>
              </c:pt>
              <c:pt idx="1">
                <c:v>Female</c:v>
              </c:pt>
            </c:strLit>
          </c:cat>
          <c:val>
            <c:numLit>
              <c:formatCode>General</c:formatCode>
              <c:ptCount val="2"/>
              <c:pt idx="0">
                <c:v>30751</c:v>
              </c:pt>
              <c:pt idx="1">
                <c:v>8679</c:v>
              </c:pt>
            </c:numLit>
          </c:val>
          <c:extLst>
            <c:ext xmlns:c16="http://schemas.microsoft.com/office/drawing/2014/chart" uri="{C3380CC4-5D6E-409C-BE32-E72D297353CC}">
              <c16:uniqueId val="{00000004-FBC3-4D86-8F9B-1DCFA85CC0B8}"/>
            </c:ext>
          </c:extLst>
        </c:ser>
        <c:ser>
          <c:idx val="0"/>
          <c:order val="1"/>
          <c:tx>
            <c:v>Series2</c:v>
          </c:tx>
          <c:dPt>
            <c:idx val="0"/>
            <c:bubble3D val="0"/>
            <c:spPr>
              <a:gradFill rotWithShape="1">
                <a:gsLst>
                  <a:gs pos="0">
                    <a:schemeClr val="accent2">
                      <a:shade val="76000"/>
                      <a:satMod val="103000"/>
                      <a:lumMod val="102000"/>
                      <a:tint val="94000"/>
                    </a:schemeClr>
                  </a:gs>
                  <a:gs pos="50000">
                    <a:schemeClr val="accent2">
                      <a:shade val="76000"/>
                      <a:satMod val="110000"/>
                      <a:lumMod val="100000"/>
                      <a:shade val="100000"/>
                    </a:schemeClr>
                  </a:gs>
                  <a:gs pos="100000">
                    <a:schemeClr val="accent2">
                      <a:shade val="76000"/>
                      <a:lumMod val="99000"/>
                      <a:satMod val="120000"/>
                      <a:shade val="78000"/>
                    </a:schemeClr>
                  </a:gs>
                </a:gsLst>
                <a:lin ang="5400000" scaled="0"/>
              </a:gradFill>
              <a:ln>
                <a:noFill/>
              </a:ln>
              <a:effectLst/>
            </c:spPr>
            <c:extLst>
              <c:ext xmlns:c16="http://schemas.microsoft.com/office/drawing/2014/chart" uri="{C3380CC4-5D6E-409C-BE32-E72D297353CC}">
                <c16:uniqueId val="{00000006-FBC3-4D86-8F9B-1DCFA85CC0B8}"/>
              </c:ext>
            </c:extLst>
          </c:dPt>
          <c:dPt>
            <c:idx val="1"/>
            <c:bubble3D val="0"/>
            <c:spPr>
              <a:gradFill rotWithShape="1">
                <a:gsLst>
                  <a:gs pos="0">
                    <a:schemeClr val="accent2">
                      <a:tint val="77000"/>
                      <a:satMod val="103000"/>
                      <a:lumMod val="102000"/>
                      <a:tint val="94000"/>
                    </a:schemeClr>
                  </a:gs>
                  <a:gs pos="50000">
                    <a:schemeClr val="accent2">
                      <a:tint val="77000"/>
                      <a:satMod val="110000"/>
                      <a:lumMod val="100000"/>
                      <a:shade val="100000"/>
                    </a:schemeClr>
                  </a:gs>
                  <a:gs pos="100000">
                    <a:schemeClr val="accent2">
                      <a:tint val="77000"/>
                      <a:lumMod val="99000"/>
                      <a:satMod val="120000"/>
                      <a:shade val="78000"/>
                    </a:schemeClr>
                  </a:gs>
                </a:gsLst>
                <a:lin ang="5400000" scaled="0"/>
              </a:gradFill>
              <a:ln>
                <a:noFill/>
              </a:ln>
              <a:effectLst/>
            </c:spPr>
            <c:extLst>
              <c:ext xmlns:c16="http://schemas.microsoft.com/office/drawing/2014/chart" uri="{C3380CC4-5D6E-409C-BE32-E72D297353CC}">
                <c16:uniqueId val="{00000008-FBC3-4D86-8F9B-1DCFA85CC0B8}"/>
              </c:ext>
            </c:extLst>
          </c:dPt>
          <c:dLbls>
            <c:spPr>
              <a:solidFill>
                <a:srgbClr val="FFFFFF"/>
              </a:solidFill>
              <a:ln>
                <a:solidFill>
                  <a:srgbClr val="000000">
                    <a:lumMod val="25000"/>
                    <a:lumOff val="75000"/>
                  </a:srgb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2">
                        <a:lumMod val="75000"/>
                      </a:schemeClr>
                    </a:solidFill>
                    <a:latin typeface="+mn-lt"/>
                    <a:ea typeface="+mn-ea"/>
                    <a:cs typeface="+mn-cs"/>
                  </a:defRPr>
                </a:pPr>
                <a:endParaRPr lang="en-US"/>
              </a:p>
            </c:txPr>
            <c:dLblPos val="ctr"/>
            <c:showLegendKey val="0"/>
            <c:showVal val="0"/>
            <c:showCatName val="1"/>
            <c:showSerName val="0"/>
            <c:showPercent val="1"/>
            <c:showBubbleSize val="0"/>
            <c:showLeaderLines val="1"/>
            <c:leaderLines>
              <c:spPr>
                <a:ln w="9525">
                  <a:solidFill>
                    <a:schemeClr val="tx2">
                      <a:lumMod val="35000"/>
                      <a:lumOff val="65000"/>
                    </a:schemeClr>
                  </a:solidFill>
                </a:ln>
                <a:effectLst/>
              </c:spPr>
            </c:leaderLines>
            <c:extLst>
              <c:ext xmlns:c15="http://schemas.microsoft.com/office/drawing/2012/chart" uri="{CE6537A1-D6FC-4f65-9D91-7224C49458BB}">
                <c15:spPr xmlns:c15="http://schemas.microsoft.com/office/drawing/2012/chart">
                  <a:prstGeom prst="wedgeRectCallout">
                    <a:avLst/>
                  </a:prstGeom>
                  <a:noFill/>
                  <a:ln>
                    <a:noFill/>
                  </a:ln>
                </c15:spPr>
              </c:ext>
            </c:extLst>
          </c:dLbls>
          <c:cat>
            <c:strLit>
              <c:ptCount val="2"/>
              <c:pt idx="0">
                <c:v>Male</c:v>
              </c:pt>
              <c:pt idx="1">
                <c:v>Female</c:v>
              </c:pt>
            </c:strLit>
          </c:cat>
          <c:val>
            <c:numLit>
              <c:formatCode>General</c:formatCode>
              <c:ptCount val="2"/>
              <c:pt idx="0">
                <c:v>0.77988840984022323</c:v>
              </c:pt>
              <c:pt idx="1">
                <c:v>0.22011159015977683</c:v>
              </c:pt>
            </c:numLit>
          </c:val>
          <c:extLst>
            <c:ext xmlns:c16="http://schemas.microsoft.com/office/drawing/2014/chart" uri="{C3380CC4-5D6E-409C-BE32-E72D297353CC}">
              <c16:uniqueId val="{00000009-FBC3-4D86-8F9B-1DCFA85CC0B8}"/>
            </c:ext>
          </c:extLst>
        </c:ser>
        <c:dLbls>
          <c:dLblPos val="ctr"/>
          <c:showLegendKey val="0"/>
          <c:showVal val="1"/>
          <c:showCatName val="0"/>
          <c:showSerName val="0"/>
          <c:showPercent val="0"/>
          <c:showBubbleSize val="0"/>
          <c:showLeaderLines val="1"/>
        </c:dLbls>
        <c:firstSliceAng val="0"/>
      </c:pieChart>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2"/>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en-US"/>
    </a:p>
  </c:txPr>
  <c:externalData r:id="rId3">
    <c:autoUpdate val="0"/>
  </c:externalData>
  <c:extLst/>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pivotSource>
    <c:name>[BA Assignment -1.xlsx]Data Analysis!PivotTable1</c:name>
    <c:fmtId val="5"/>
  </c:pivotSource>
  <c:chart>
    <c:title>
      <c:tx>
        <c:rich>
          <a:bodyPr rot="0" spcFirstLastPara="1" vertOverflow="ellipsis" vert="horz" wrap="square" anchor="ctr" anchorCtr="1"/>
          <a:lstStyle/>
          <a:p>
            <a:pPr>
              <a:defRPr sz="1600" b="1" i="0" u="none" strike="noStrike" kern="1200" baseline="0">
                <a:solidFill>
                  <a:schemeClr val="accent1">
                    <a:lumMod val="75000"/>
                  </a:schemeClr>
                </a:solidFill>
                <a:latin typeface="+mn-lt"/>
                <a:ea typeface="+mn-ea"/>
                <a:cs typeface="+mn-cs"/>
              </a:defRPr>
            </a:pPr>
            <a:r>
              <a:rPr lang="en-IN">
                <a:solidFill>
                  <a:schemeClr val="accent1">
                    <a:lumMod val="75000"/>
                  </a:schemeClr>
                </a:solidFill>
              </a:rPr>
              <a:t>Applicant Income</a:t>
            </a:r>
            <a:r>
              <a:rPr lang="en-IN" baseline="0">
                <a:solidFill>
                  <a:schemeClr val="accent1">
                    <a:lumMod val="75000"/>
                  </a:schemeClr>
                </a:solidFill>
              </a:rPr>
              <a:t> by Employement, Marital Status and Gender</a:t>
            </a:r>
            <a:endParaRPr lang="en-IN">
              <a:solidFill>
                <a:schemeClr val="accent1">
                  <a:lumMod val="75000"/>
                </a:schemeClr>
              </a:solidFill>
            </a:endParaRPr>
          </a:p>
        </c:rich>
      </c:tx>
      <c:overlay val="0"/>
      <c:spPr>
        <a:noFill/>
        <a:ln>
          <a:noFill/>
        </a:ln>
        <a:effectLst/>
      </c:spPr>
      <c:txPr>
        <a:bodyPr rot="0" spcFirstLastPara="1" vertOverflow="ellipsis" vert="horz" wrap="square" anchor="ctr" anchorCtr="1"/>
        <a:lstStyle/>
        <a:p>
          <a:pPr>
            <a:defRPr sz="1600" b="1" i="0" u="none" strike="noStrike" kern="1200" baseline="0">
              <a:solidFill>
                <a:schemeClr val="accent1">
                  <a:lumMod val="75000"/>
                </a:schemeClr>
              </a:solidFill>
              <a:latin typeface="+mn-lt"/>
              <a:ea typeface="+mn-ea"/>
              <a:cs typeface="+mn-cs"/>
            </a:defRPr>
          </a:pPr>
          <a:endParaRPr lang="en-US"/>
        </a:p>
      </c:txPr>
    </c:title>
    <c:autoTitleDeleted val="0"/>
    <c:pivotFmts>
      <c:pivotFmt>
        <c:idx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2"/>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2"/>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2"/>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2"/>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2"/>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2"/>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2"/>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7"/>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2"/>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bar"/>
        <c:grouping val="clustered"/>
        <c:varyColors val="0"/>
        <c:ser>
          <c:idx val="0"/>
          <c:order val="0"/>
          <c:tx>
            <c:strRef>
              <c:f>'Data Analysis'!$R$8:$R$9</c:f>
              <c:strCache>
                <c:ptCount val="1"/>
                <c:pt idx="0">
                  <c:v>Married</c:v>
                </c:pt>
              </c:strCache>
            </c:strRef>
          </c:tx>
          <c:spPr>
            <a:gradFill rotWithShape="1">
              <a:gsLst>
                <a:gs pos="0">
                  <a:schemeClr val="accent1">
                    <a:tint val="77000"/>
                    <a:satMod val="103000"/>
                    <a:lumMod val="102000"/>
                    <a:tint val="94000"/>
                  </a:schemeClr>
                </a:gs>
                <a:gs pos="50000">
                  <a:schemeClr val="accent1">
                    <a:tint val="77000"/>
                    <a:satMod val="110000"/>
                    <a:lumMod val="100000"/>
                    <a:shade val="100000"/>
                  </a:schemeClr>
                </a:gs>
                <a:gs pos="100000">
                  <a:schemeClr val="accent1">
                    <a:tint val="77000"/>
                    <a:lumMod val="99000"/>
                    <a:satMod val="120000"/>
                    <a:shade val="78000"/>
                  </a:schemeClr>
                </a:gs>
              </a:gsLst>
              <a:lin ang="5400000" scaled="0"/>
            </a:gra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2"/>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2">
                          <a:lumMod val="35000"/>
                          <a:lumOff val="65000"/>
                        </a:schemeClr>
                      </a:solidFill>
                    </a:ln>
                    <a:effectLst/>
                  </c:spPr>
                </c15:leaderLines>
              </c:ext>
            </c:extLst>
          </c:dLbls>
          <c:cat>
            <c:multiLvlStrRef>
              <c:f>'Data Analysis'!$P$10:$Q$16</c:f>
              <c:multiLvlStrCache>
                <c:ptCount val="4"/>
                <c:lvl>
                  <c:pt idx="0">
                    <c:v>No</c:v>
                  </c:pt>
                  <c:pt idx="1">
                    <c:v>Yes</c:v>
                  </c:pt>
                  <c:pt idx="2">
                    <c:v>No</c:v>
                  </c:pt>
                  <c:pt idx="3">
                    <c:v>Yes</c:v>
                  </c:pt>
                </c:lvl>
                <c:lvl>
                  <c:pt idx="0">
                    <c:v>Female</c:v>
                  </c:pt>
                  <c:pt idx="2">
                    <c:v>Male</c:v>
                  </c:pt>
                </c:lvl>
              </c:multiLvlStrCache>
            </c:multiLvlStrRef>
          </c:cat>
          <c:val>
            <c:numRef>
              <c:f>'Data Analysis'!$R$10:$R$16</c:f>
              <c:numCache>
                <c:formatCode>#,##0</c:formatCode>
                <c:ptCount val="4"/>
                <c:pt idx="0">
                  <c:v>65214</c:v>
                </c:pt>
                <c:pt idx="1">
                  <c:v>12642</c:v>
                </c:pt>
                <c:pt idx="2">
                  <c:v>607778</c:v>
                </c:pt>
                <c:pt idx="3">
                  <c:v>77001</c:v>
                </c:pt>
              </c:numCache>
            </c:numRef>
          </c:val>
          <c:extLst>
            <c:ext xmlns:c16="http://schemas.microsoft.com/office/drawing/2014/chart" uri="{C3380CC4-5D6E-409C-BE32-E72D297353CC}">
              <c16:uniqueId val="{00000000-C02F-4D1E-93AB-C45CABA4DAFF}"/>
            </c:ext>
          </c:extLst>
        </c:ser>
        <c:ser>
          <c:idx val="1"/>
          <c:order val="1"/>
          <c:tx>
            <c:strRef>
              <c:f>'Data Analysis'!$S$8:$S$9</c:f>
              <c:strCache>
                <c:ptCount val="1"/>
                <c:pt idx="0">
                  <c:v>Unmarried</c:v>
                </c:pt>
              </c:strCache>
            </c:strRef>
          </c:tx>
          <c:spPr>
            <a:gradFill rotWithShape="1">
              <a:gsLst>
                <a:gs pos="0">
                  <a:schemeClr val="accent1">
                    <a:shade val="76000"/>
                    <a:satMod val="103000"/>
                    <a:lumMod val="102000"/>
                    <a:tint val="94000"/>
                  </a:schemeClr>
                </a:gs>
                <a:gs pos="50000">
                  <a:schemeClr val="accent1">
                    <a:shade val="76000"/>
                    <a:satMod val="110000"/>
                    <a:lumMod val="100000"/>
                    <a:shade val="100000"/>
                  </a:schemeClr>
                </a:gs>
                <a:gs pos="100000">
                  <a:schemeClr val="accent1">
                    <a:shade val="76000"/>
                    <a:lumMod val="99000"/>
                    <a:satMod val="120000"/>
                    <a:shade val="78000"/>
                  </a:schemeClr>
                </a:gs>
              </a:gsLst>
              <a:lin ang="5400000" scaled="0"/>
            </a:gra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2"/>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2">
                          <a:lumMod val="35000"/>
                          <a:lumOff val="65000"/>
                        </a:schemeClr>
                      </a:solidFill>
                    </a:ln>
                    <a:effectLst/>
                  </c:spPr>
                </c15:leaderLines>
              </c:ext>
            </c:extLst>
          </c:dLbls>
          <c:cat>
            <c:multiLvlStrRef>
              <c:f>'Data Analysis'!$P$10:$Q$16</c:f>
              <c:multiLvlStrCache>
                <c:ptCount val="4"/>
                <c:lvl>
                  <c:pt idx="0">
                    <c:v>No</c:v>
                  </c:pt>
                  <c:pt idx="1">
                    <c:v>Yes</c:v>
                  </c:pt>
                  <c:pt idx="2">
                    <c:v>No</c:v>
                  </c:pt>
                  <c:pt idx="3">
                    <c:v>Yes</c:v>
                  </c:pt>
                </c:lvl>
                <c:lvl>
                  <c:pt idx="0">
                    <c:v>Female</c:v>
                  </c:pt>
                  <c:pt idx="2">
                    <c:v>Male</c:v>
                  </c:pt>
                </c:lvl>
              </c:multiLvlStrCache>
            </c:multiLvlStrRef>
          </c:cat>
          <c:val>
            <c:numRef>
              <c:f>'Data Analysis'!$S$10:$S$16</c:f>
              <c:numCache>
                <c:formatCode>#,##0</c:formatCode>
                <c:ptCount val="4"/>
                <c:pt idx="0">
                  <c:v>171049</c:v>
                </c:pt>
                <c:pt idx="1">
                  <c:v>25637</c:v>
                </c:pt>
                <c:pt idx="2">
                  <c:v>268576</c:v>
                </c:pt>
                <c:pt idx="3">
                  <c:v>45365</c:v>
                </c:pt>
              </c:numCache>
            </c:numRef>
          </c:val>
          <c:extLst>
            <c:ext xmlns:c16="http://schemas.microsoft.com/office/drawing/2014/chart" uri="{C3380CC4-5D6E-409C-BE32-E72D297353CC}">
              <c16:uniqueId val="{00000001-C02F-4D1E-93AB-C45CABA4DAFF}"/>
            </c:ext>
          </c:extLst>
        </c:ser>
        <c:dLbls>
          <c:dLblPos val="outEnd"/>
          <c:showLegendKey val="0"/>
          <c:showVal val="1"/>
          <c:showCatName val="0"/>
          <c:showSerName val="0"/>
          <c:showPercent val="0"/>
          <c:showBubbleSize val="0"/>
        </c:dLbls>
        <c:gapWidth val="100"/>
        <c:axId val="887102576"/>
        <c:axId val="887106896"/>
      </c:barChart>
      <c:catAx>
        <c:axId val="887102576"/>
        <c:scaling>
          <c:orientation val="minMax"/>
        </c:scaling>
        <c:delete val="0"/>
        <c:axPos val="l"/>
        <c:numFmt formatCode="General" sourceLinked="1"/>
        <c:majorTickMark val="out"/>
        <c:minorTickMark val="none"/>
        <c:tickLblPos val="nextTo"/>
        <c:spPr>
          <a:noFill/>
          <a:ln w="9525" cap="flat" cmpd="sng" algn="ctr">
            <a:solidFill>
              <a:schemeClr val="tx2">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2"/>
                </a:solidFill>
                <a:latin typeface="+mn-lt"/>
                <a:ea typeface="+mn-ea"/>
                <a:cs typeface="+mn-cs"/>
              </a:defRPr>
            </a:pPr>
            <a:endParaRPr lang="en-US"/>
          </a:p>
        </c:txPr>
        <c:crossAx val="887106896"/>
        <c:crosses val="autoZero"/>
        <c:auto val="1"/>
        <c:lblAlgn val="ctr"/>
        <c:lblOffset val="100"/>
        <c:noMultiLvlLbl val="0"/>
      </c:catAx>
      <c:valAx>
        <c:axId val="887106896"/>
        <c:scaling>
          <c:orientation val="minMax"/>
        </c:scaling>
        <c:delete val="1"/>
        <c:axPos val="b"/>
        <c:majorGridlines>
          <c:spPr>
            <a:ln w="9525" cap="flat" cmpd="sng" algn="ctr">
              <a:solidFill>
                <a:schemeClr val="tx2">
                  <a:lumMod val="15000"/>
                  <a:lumOff val="85000"/>
                </a:schemeClr>
              </a:solidFill>
              <a:round/>
            </a:ln>
            <a:effectLst/>
          </c:spPr>
        </c:majorGridlines>
        <c:numFmt formatCode="#,##0" sourceLinked="1"/>
        <c:majorTickMark val="out"/>
        <c:minorTickMark val="none"/>
        <c:tickLblPos val="nextTo"/>
        <c:crossAx val="887102576"/>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2"/>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1" i="0" u="none" strike="noStrike" kern="1200" spc="0" baseline="0">
                <a:solidFill>
                  <a:schemeClr val="tx1">
                    <a:lumMod val="65000"/>
                    <a:lumOff val="35000"/>
                  </a:schemeClr>
                </a:solidFill>
                <a:latin typeface="+mn-lt"/>
                <a:ea typeface="+mn-ea"/>
                <a:cs typeface="+mn-cs"/>
              </a:defRPr>
            </a:pPr>
            <a:r>
              <a:rPr lang="en-IN" b="1" i="0"/>
              <a:t>Loans</a:t>
            </a:r>
            <a:r>
              <a:rPr lang="en-IN" b="1" i="0" baseline="0"/>
              <a:t> Approved</a:t>
            </a:r>
            <a:endParaRPr lang="en-IN" b="1" i="0"/>
          </a:p>
        </c:rich>
      </c:tx>
      <c:overlay val="0"/>
      <c:spPr>
        <a:noFill/>
        <a:ln>
          <a:noFill/>
        </a:ln>
        <a:effectLst/>
      </c:spPr>
      <c:txPr>
        <a:bodyPr rot="0" spcFirstLastPara="1" vertOverflow="ellipsis" vert="horz" wrap="square" anchor="ctr" anchorCtr="1"/>
        <a:lstStyle/>
        <a:p>
          <a:pPr>
            <a:defRPr sz="1400" b="1"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doughnutChart>
        <c:varyColors val="1"/>
        <c:ser>
          <c:idx val="0"/>
          <c:order val="0"/>
          <c:dPt>
            <c:idx val="0"/>
            <c:bubble3D val="0"/>
            <c:spPr>
              <a:solidFill>
                <a:schemeClr val="accent4"/>
              </a:solidFill>
              <a:ln w="19050">
                <a:solidFill>
                  <a:schemeClr val="lt1"/>
                </a:solidFill>
              </a:ln>
              <a:effectLst/>
            </c:spPr>
            <c:extLst>
              <c:ext xmlns:c16="http://schemas.microsoft.com/office/drawing/2014/chart" uri="{C3380CC4-5D6E-409C-BE32-E72D297353CC}">
                <c16:uniqueId val="{00000001-24B3-4C32-8C24-21B41D389109}"/>
              </c:ext>
            </c:extLst>
          </c:dPt>
          <c:dPt>
            <c:idx val="1"/>
            <c:bubble3D val="0"/>
            <c:spPr>
              <a:solidFill>
                <a:schemeClr val="accent4">
                  <a:lumMod val="40000"/>
                  <a:lumOff val="60000"/>
                  <a:alpha val="90000"/>
                </a:schemeClr>
              </a:solidFill>
              <a:ln w="19050">
                <a:solidFill>
                  <a:schemeClr val="lt1"/>
                </a:solidFill>
              </a:ln>
              <a:effectLst/>
            </c:spPr>
            <c:extLst>
              <c:ext xmlns:c16="http://schemas.microsoft.com/office/drawing/2014/chart" uri="{C3380CC4-5D6E-409C-BE32-E72D297353CC}">
                <c16:uniqueId val="{00000003-24B3-4C32-8C24-21B41D389109}"/>
              </c:ext>
            </c:extLst>
          </c:dPt>
          <c:cat>
            <c:strRef>
              <c:f>'Data Analysis'!$B$11:$B$12</c:f>
              <c:strCache>
                <c:ptCount val="2"/>
                <c:pt idx="0">
                  <c:v>Loan Approved</c:v>
                </c:pt>
                <c:pt idx="1">
                  <c:v>Loan Rejected</c:v>
                </c:pt>
              </c:strCache>
            </c:strRef>
          </c:cat>
          <c:val>
            <c:numRef>
              <c:f>'Data Analysis'!$D$11:$D$12</c:f>
              <c:numCache>
                <c:formatCode>0.00%</c:formatCode>
                <c:ptCount val="2"/>
                <c:pt idx="0">
                  <c:v>0.71267605633802822</c:v>
                </c:pt>
                <c:pt idx="1">
                  <c:v>0.28732394366197184</c:v>
                </c:pt>
              </c:numCache>
            </c:numRef>
          </c:val>
          <c:extLst>
            <c:ext xmlns:c16="http://schemas.microsoft.com/office/drawing/2014/chart" uri="{C3380CC4-5D6E-409C-BE32-E72D297353CC}">
              <c16:uniqueId val="{00000004-24B3-4C32-8C24-21B41D389109}"/>
            </c:ext>
          </c:extLst>
        </c:ser>
        <c:dLbls>
          <c:showLegendKey val="0"/>
          <c:showVal val="0"/>
          <c:showCatName val="0"/>
          <c:showSerName val="0"/>
          <c:showPercent val="0"/>
          <c:showBubbleSize val="0"/>
          <c:showLeaderLines val="1"/>
        </c:dLbls>
        <c:firstSliceAng val="0"/>
        <c:holeSize val="8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en-US"/>
    </a:p>
  </c:txPr>
  <c:externalData r:id="rId4">
    <c:autoUpdate val="0"/>
  </c:externalData>
  <c:userShapes r:id="rId5"/>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1"/>
          <c:order val="1"/>
          <c:spPr>
            <a:solidFill>
              <a:schemeClr val="bg1">
                <a:lumMod val="95000"/>
              </a:schemeClr>
            </a:solidFill>
            <a:ln>
              <a:noFill/>
            </a:ln>
            <a:effectLst/>
          </c:spPr>
          <c:invertIfNegative val="0"/>
          <c:dLbls>
            <c:delete val="1"/>
          </c:dLbls>
          <c:cat>
            <c:strRef>
              <c:f>'Approval Rate Analysis'!$G$10:$G$11</c:f>
              <c:strCache>
                <c:ptCount val="2"/>
                <c:pt idx="0">
                  <c:v>Male</c:v>
                </c:pt>
                <c:pt idx="1">
                  <c:v>Female</c:v>
                </c:pt>
              </c:strCache>
            </c:strRef>
          </c:cat>
          <c:val>
            <c:numRef>
              <c:f>'Approval Rate Analysis'!$I$10:$I$11</c:f>
              <c:numCache>
                <c:formatCode>0%</c:formatCode>
                <c:ptCount val="2"/>
                <c:pt idx="0">
                  <c:v>1</c:v>
                </c:pt>
                <c:pt idx="1">
                  <c:v>1</c:v>
                </c:pt>
              </c:numCache>
            </c:numRef>
          </c:val>
          <c:extLst>
            <c:ext xmlns:c16="http://schemas.microsoft.com/office/drawing/2014/chart" uri="{C3380CC4-5D6E-409C-BE32-E72D297353CC}">
              <c16:uniqueId val="{00000000-FFB9-4A84-97B1-16EF1AD0966D}"/>
            </c:ext>
          </c:extLst>
        </c:ser>
        <c:dLbls>
          <c:dLblPos val="inEnd"/>
          <c:showLegendKey val="0"/>
          <c:showVal val="1"/>
          <c:showCatName val="0"/>
          <c:showSerName val="0"/>
          <c:showPercent val="0"/>
          <c:showBubbleSize val="0"/>
        </c:dLbls>
        <c:gapWidth val="500"/>
        <c:overlap val="100"/>
        <c:axId val="879522424"/>
        <c:axId val="879522784"/>
      </c:barChart>
      <c:barChart>
        <c:barDir val="bar"/>
        <c:grouping val="clustered"/>
        <c:varyColors val="0"/>
        <c:ser>
          <c:idx val="0"/>
          <c:order val="0"/>
          <c:spPr>
            <a:solidFill>
              <a:srgbClr val="00206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lang="en-US" sz="900" b="1" i="0" u="none" strike="noStrike" kern="1200" baseline="0">
                    <a:solidFill>
                      <a:schemeClr val="bg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'Approval Rate Analysis'!$G$10:$G$11</c:f>
              <c:strCache>
                <c:ptCount val="2"/>
                <c:pt idx="0">
                  <c:v>Male</c:v>
                </c:pt>
                <c:pt idx="1">
                  <c:v>Female</c:v>
                </c:pt>
              </c:strCache>
            </c:strRef>
          </c:cat>
          <c:val>
            <c:numRef>
              <c:f>'Approval Rate Analysis'!$H$10:$H$11</c:f>
              <c:numCache>
                <c:formatCode>0.00%</c:formatCode>
                <c:ptCount val="2"/>
                <c:pt idx="0">
                  <c:v>0.78148148148148144</c:v>
                </c:pt>
                <c:pt idx="1">
                  <c:v>0.21851851851851853</c:v>
                </c:pt>
              </c:numCache>
            </c:numRef>
          </c:val>
          <c:extLst>
            <c:ext xmlns:c16="http://schemas.microsoft.com/office/drawing/2014/chart" uri="{C3380CC4-5D6E-409C-BE32-E72D297353CC}">
              <c16:uniqueId val="{00000001-FFB9-4A84-97B1-16EF1AD0966D}"/>
            </c:ext>
          </c:extLst>
        </c:ser>
        <c:dLbls>
          <c:showLegendKey val="0"/>
          <c:showVal val="0"/>
          <c:showCatName val="0"/>
          <c:showSerName val="0"/>
          <c:showPercent val="0"/>
          <c:showBubbleSize val="0"/>
        </c:dLbls>
        <c:gapWidth val="500"/>
        <c:overlap val="100"/>
        <c:axId val="879544024"/>
        <c:axId val="879553744"/>
      </c:barChart>
      <c:catAx>
        <c:axId val="879522424"/>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en-US" sz="1000" b="1" i="0" u="none" strike="noStrike" kern="1200" baseline="0">
                <a:solidFill>
                  <a:schemeClr val="tx1">
                    <a:lumMod val="65000"/>
                    <a:lumOff val="35000"/>
                  </a:schemeClr>
                </a:solidFill>
                <a:latin typeface="+mn-lt"/>
                <a:ea typeface="+mn-ea"/>
                <a:cs typeface="+mn-cs"/>
              </a:defRPr>
            </a:pPr>
            <a:endParaRPr lang="en-US"/>
          </a:p>
        </c:txPr>
        <c:crossAx val="879522784"/>
        <c:crosses val="autoZero"/>
        <c:auto val="1"/>
        <c:lblAlgn val="ctr"/>
        <c:lblOffset val="100"/>
        <c:noMultiLvlLbl val="0"/>
      </c:catAx>
      <c:valAx>
        <c:axId val="879522784"/>
        <c:scaling>
          <c:orientation val="minMax"/>
          <c:max val="1"/>
        </c:scaling>
        <c:delete val="1"/>
        <c:axPos val="b"/>
        <c:numFmt formatCode="0%" sourceLinked="1"/>
        <c:majorTickMark val="none"/>
        <c:minorTickMark val="none"/>
        <c:tickLblPos val="nextTo"/>
        <c:crossAx val="879522424"/>
        <c:crosses val="autoZero"/>
        <c:crossBetween val="between"/>
      </c:valAx>
      <c:valAx>
        <c:axId val="879553744"/>
        <c:scaling>
          <c:orientation val="minMax"/>
          <c:max val="1"/>
        </c:scaling>
        <c:delete val="1"/>
        <c:axPos val="t"/>
        <c:numFmt formatCode="0.00%" sourceLinked="1"/>
        <c:majorTickMark val="out"/>
        <c:minorTickMark val="none"/>
        <c:tickLblPos val="nextTo"/>
        <c:crossAx val="879544024"/>
        <c:crosses val="max"/>
        <c:crossBetween val="between"/>
      </c:valAx>
      <c:catAx>
        <c:axId val="879544024"/>
        <c:scaling>
          <c:orientation val="minMax"/>
        </c:scaling>
        <c:delete val="1"/>
        <c:axPos val="l"/>
        <c:numFmt formatCode="General" sourceLinked="1"/>
        <c:majorTickMark val="out"/>
        <c:minorTickMark val="none"/>
        <c:tickLblPos val="nextTo"/>
        <c:crossAx val="879553744"/>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lang="en-US" sz="1000" b="0" i="0" u="none" strike="noStrike" kern="1200" baseline="0">
          <a:solidFill>
            <a:schemeClr val="tx1"/>
          </a:solidFill>
          <a:latin typeface="+mn-lt"/>
          <a:ea typeface="+mn-ea"/>
          <a:cs typeface="+mn-cs"/>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pivotSource>
    <c:name>[BA Assignment -1.xlsx]Data Analysis!PivotTable7</c:name>
    <c:fmtId val="9"/>
  </c:pivotSource>
  <c:chart>
    <c:autoTitleDeleted val="0"/>
    <c:pivotFmts>
      <c:pivotFmt>
        <c:idx val="0"/>
        <c:spPr>
          <a:solidFill>
            <a:schemeClr val="accent5">
              <a:lumMod val="20000"/>
              <a:lumOff val="80000"/>
            </a:schemeClr>
          </a:solidFill>
          <a:ln w="19050">
            <a:solidFill>
              <a:srgbClr val="C00000"/>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2">
                      <a:lumMod val="65000"/>
                      <a:lumOff val="3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1"/>
        <c:spPr>
          <a:solidFill>
            <a:srgbClr val="C00000"/>
          </a:solidFill>
          <a:ln w="19050">
            <a:noFill/>
          </a:ln>
          <a:effectLst/>
        </c:spPr>
        <c:marker>
          <c:symbol val="none"/>
        </c:marker>
        <c:dLbl>
          <c:idx val="0"/>
          <c:numFmt formatCode="General" sourceLinked="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accent2"/>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5">
              <a:lumMod val="20000"/>
              <a:lumOff val="80000"/>
            </a:schemeClr>
          </a:solidFill>
          <a:ln w="19050">
            <a:solidFill>
              <a:srgbClr val="C00000"/>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2">
                      <a:lumMod val="65000"/>
                      <a:lumOff val="3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3"/>
        <c:spPr>
          <a:solidFill>
            <a:srgbClr val="C00000"/>
          </a:solidFill>
          <a:ln w="19050">
            <a:noFill/>
          </a:ln>
          <a:effectLst/>
        </c:spPr>
        <c:marker>
          <c:symbol val="none"/>
        </c:marker>
        <c:dLbl>
          <c:idx val="0"/>
          <c:numFmt formatCode="General" sourceLinked="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accent2"/>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4"/>
        <c:spPr>
          <a:solidFill>
            <a:schemeClr val="accent5">
              <a:lumMod val="20000"/>
              <a:lumOff val="80000"/>
            </a:schemeClr>
          </a:solidFill>
          <a:ln w="19050">
            <a:solidFill>
              <a:srgbClr val="C00000"/>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2">
                      <a:lumMod val="65000"/>
                      <a:lumOff val="3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5"/>
        <c:spPr>
          <a:solidFill>
            <a:srgbClr val="C00000"/>
          </a:solidFill>
          <a:ln w="19050">
            <a:noFill/>
          </a:ln>
          <a:effectLst/>
        </c:spPr>
        <c:marker>
          <c:symbol val="none"/>
        </c:marker>
        <c:dLbl>
          <c:idx val="0"/>
          <c:numFmt formatCode="General" sourceLinked="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accent2"/>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'Data Analysis'!$C$23</c:f>
              <c:strCache>
                <c:ptCount val="1"/>
                <c:pt idx="0">
                  <c:v>Total Loan Application</c:v>
                </c:pt>
              </c:strCache>
            </c:strRef>
          </c:tx>
          <c:spPr>
            <a:solidFill>
              <a:schemeClr val="accent5">
                <a:lumMod val="20000"/>
                <a:lumOff val="80000"/>
              </a:schemeClr>
            </a:solidFill>
            <a:ln w="19050">
              <a:solidFill>
                <a:srgbClr val="C00000"/>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2">
                        <a:lumMod val="65000"/>
                        <a:lumOff val="3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'Data Analysis'!$B$24:$B$26</c:f>
              <c:strCache>
                <c:ptCount val="2"/>
                <c:pt idx="0">
                  <c:v>Female</c:v>
                </c:pt>
                <c:pt idx="1">
                  <c:v>Male</c:v>
                </c:pt>
              </c:strCache>
            </c:strRef>
          </c:cat>
          <c:val>
            <c:numRef>
              <c:f>'Data Analysis'!$C$24:$C$26</c:f>
              <c:numCache>
                <c:formatCode>General</c:formatCode>
                <c:ptCount val="2"/>
                <c:pt idx="0">
                  <c:v>78</c:v>
                </c:pt>
                <c:pt idx="1">
                  <c:v>277</c:v>
                </c:pt>
              </c:numCache>
            </c:numRef>
          </c:val>
          <c:extLst>
            <c:ext xmlns:c16="http://schemas.microsoft.com/office/drawing/2014/chart" uri="{C3380CC4-5D6E-409C-BE32-E72D297353CC}">
              <c16:uniqueId val="{00000000-CA81-467E-8A16-D32B21CF57AA}"/>
            </c:ext>
          </c:extLst>
        </c:ser>
        <c:dLbls>
          <c:showLegendKey val="0"/>
          <c:showVal val="1"/>
          <c:showCatName val="0"/>
          <c:showSerName val="0"/>
          <c:showPercent val="0"/>
          <c:showBubbleSize val="0"/>
        </c:dLbls>
        <c:gapWidth val="215"/>
        <c:axId val="833033584"/>
        <c:axId val="833031424"/>
      </c:barChart>
      <c:barChart>
        <c:barDir val="col"/>
        <c:grouping val="clustered"/>
        <c:varyColors val="0"/>
        <c:ser>
          <c:idx val="1"/>
          <c:order val="1"/>
          <c:tx>
            <c:strRef>
              <c:f>'Data Analysis'!$D$23</c:f>
              <c:strCache>
                <c:ptCount val="1"/>
                <c:pt idx="0">
                  <c:v>Loans Approved</c:v>
                </c:pt>
              </c:strCache>
            </c:strRef>
          </c:tx>
          <c:spPr>
            <a:solidFill>
              <a:srgbClr val="C00000"/>
            </a:solidFill>
            <a:ln w="19050">
              <a:noFill/>
            </a:ln>
            <a:effectLst/>
          </c:spPr>
          <c:invertIfNegative val="0"/>
          <c:dLbls>
            <c:numFmt formatCode="General" sourceLinked="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accent2"/>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'Data Analysis'!$B$24:$B$26</c:f>
              <c:strCache>
                <c:ptCount val="2"/>
                <c:pt idx="0">
                  <c:v>Female</c:v>
                </c:pt>
                <c:pt idx="1">
                  <c:v>Male</c:v>
                </c:pt>
              </c:strCache>
            </c:strRef>
          </c:cat>
          <c:val>
            <c:numRef>
              <c:f>'Data Analysis'!$D$24:$D$26</c:f>
              <c:numCache>
                <c:formatCode>General</c:formatCode>
                <c:ptCount val="2"/>
                <c:pt idx="0">
                  <c:v>53</c:v>
                </c:pt>
                <c:pt idx="1">
                  <c:v>200</c:v>
                </c:pt>
              </c:numCache>
            </c:numRef>
          </c:val>
          <c:extLst>
            <c:ext xmlns:c16="http://schemas.microsoft.com/office/drawing/2014/chart" uri="{C3380CC4-5D6E-409C-BE32-E72D297353CC}">
              <c16:uniqueId val="{00000001-CA81-467E-8A16-D32B21CF57AA}"/>
            </c:ext>
          </c:extLst>
        </c:ser>
        <c:dLbls>
          <c:showLegendKey val="0"/>
          <c:showVal val="1"/>
          <c:showCatName val="0"/>
          <c:showSerName val="0"/>
          <c:showPercent val="0"/>
          <c:showBubbleSize val="0"/>
        </c:dLbls>
        <c:gapWidth val="300"/>
        <c:axId val="701626000"/>
        <c:axId val="701621680"/>
      </c:barChart>
      <c:catAx>
        <c:axId val="83303358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1" i="0" u="none" strike="noStrike" kern="1200" baseline="0">
                <a:solidFill>
                  <a:schemeClr val="tx1">
                    <a:lumMod val="65000"/>
                    <a:lumOff val="35000"/>
                  </a:schemeClr>
                </a:solidFill>
                <a:latin typeface="+mn-lt"/>
                <a:ea typeface="+mn-ea"/>
                <a:cs typeface="+mn-cs"/>
              </a:defRPr>
            </a:pPr>
            <a:endParaRPr lang="en-US"/>
          </a:p>
        </c:txPr>
        <c:crossAx val="833031424"/>
        <c:crosses val="autoZero"/>
        <c:auto val="1"/>
        <c:lblAlgn val="ctr"/>
        <c:lblOffset val="100"/>
        <c:noMultiLvlLbl val="0"/>
      </c:catAx>
      <c:valAx>
        <c:axId val="833031424"/>
        <c:scaling>
          <c:orientation val="minMax"/>
        </c:scaling>
        <c:delete val="1"/>
        <c:axPos val="l"/>
        <c:numFmt formatCode="General" sourceLinked="1"/>
        <c:majorTickMark val="none"/>
        <c:minorTickMark val="none"/>
        <c:tickLblPos val="nextTo"/>
        <c:crossAx val="833033584"/>
        <c:crosses val="autoZero"/>
        <c:crossBetween val="between"/>
      </c:valAx>
      <c:valAx>
        <c:axId val="701621680"/>
        <c:scaling>
          <c:orientation val="minMax"/>
          <c:max val="350"/>
        </c:scaling>
        <c:delete val="1"/>
        <c:axPos val="r"/>
        <c:numFmt formatCode="General" sourceLinked="1"/>
        <c:majorTickMark val="out"/>
        <c:minorTickMark val="none"/>
        <c:tickLblPos val="nextTo"/>
        <c:crossAx val="701626000"/>
        <c:crosses val="max"/>
        <c:crossBetween val="between"/>
      </c:valAx>
      <c:catAx>
        <c:axId val="701626000"/>
        <c:scaling>
          <c:orientation val="minMax"/>
        </c:scaling>
        <c:delete val="1"/>
        <c:axPos val="b"/>
        <c:numFmt formatCode="General" sourceLinked="1"/>
        <c:majorTickMark val="out"/>
        <c:minorTickMark val="none"/>
        <c:tickLblPos val="nextTo"/>
        <c:crossAx val="701621680"/>
        <c:crosses val="autoZero"/>
        <c:auto val="1"/>
        <c:lblAlgn val="ctr"/>
        <c:lblOffset val="100"/>
        <c:noMultiLvlLbl val="0"/>
      </c:cat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en-US"/>
    </a:p>
  </c:txPr>
  <c:externalData r:id="rId4">
    <c:autoUpdate val="0"/>
  </c:externalData>
  <c:extLst>
    <c:ext xmlns:c14="http://schemas.microsoft.com/office/drawing/2007/8/2/chart" uri="{781A3756-C4B2-4CAC-9D66-4F8BD8637D16}">
      <c14:pivotOptions>
        <c14:dropZoneFilter val="1"/>
        <c14:dropZoneCategories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'loan_data Summary Statistics'!$H$2:$H$356</cx:f>
        <cx:lvl ptCount="355" formatCode="#,##0">
          <cx:pt idx="0">4583</cx:pt>
          <cx:pt idx="1">3000</cx:pt>
          <cx:pt idx="2">2583</cx:pt>
          <cx:pt idx="3">6000</cx:pt>
          <cx:pt idx="4">2333</cx:pt>
          <cx:pt idx="5">3200</cx:pt>
          <cx:pt idx="6">1853</cx:pt>
          <cx:pt idx="7">1299</cx:pt>
          <cx:pt idx="8">4950</cx:pt>
          <cx:pt idx="9">3596</cx:pt>
          <cx:pt idx="10">3510</cx:pt>
          <cx:pt idx="11">4887</cx:pt>
          <cx:pt idx="12">7660</cx:pt>
          <cx:pt idx="13">2600</cx:pt>
          <cx:pt idx="14">2799</cx:pt>
          <cx:pt idx="15">4226</cx:pt>
          <cx:pt idx="16">1442</cx:pt>
          <cx:pt idx="17">3167</cx:pt>
          <cx:pt idx="18">4692</cx:pt>
          <cx:pt idx="19">3500</cx:pt>
          <cx:pt idx="20">1828</cx:pt>
          <cx:pt idx="21">3667</cx:pt>
          <cx:pt idx="22">3748</cx:pt>
          <cx:pt idx="23">3600</cx:pt>
          <cx:pt idx="24">1800</cx:pt>
          <cx:pt idx="25">2400</cx:pt>
          <cx:pt idx="26">3941</cx:pt>
          <cx:pt idx="27">4695</cx:pt>
          <cx:pt idx="28">3410</cx:pt>
          <cx:pt idx="29">5649</cx:pt>
          <cx:pt idx="30">5821</cx:pt>
          <cx:pt idx="31">2645</cx:pt>
          <cx:pt idx="32">4000</cx:pt>
          <cx:pt idx="33">1928</cx:pt>
          <cx:pt idx="34">3086</cx:pt>
          <cx:pt idx="35">4230</cx:pt>
          <cx:pt idx="36">4616</cx:pt>
          <cx:pt idx="37">2708</cx:pt>
          <cx:pt idx="38">2132</cx:pt>
          <cx:pt idx="39">3366</cx:pt>
          <cx:pt idx="40">3357</cx:pt>
          <cx:pt idx="41">2500</cx:pt>
          <cx:pt idx="42">3029</cx:pt>
          <cx:pt idx="43">4166</cx:pt>
          <cx:pt idx="44">3200</cx:pt>
          <cx:pt idx="45">7100</cx:pt>
          <cx:pt idx="46">4300</cx:pt>
          <cx:pt idx="47">1875</cx:pt>
          <cx:pt idx="48">3500</cx:pt>
          <cx:pt idx="49">4755</cx:pt>
          <cx:pt idx="50">3750</cx:pt>
          <cx:pt idx="51">1000</cx:pt>
          <cx:pt idx="52">3333</cx:pt>
          <cx:pt idx="53">3846</cx:pt>
          <cx:pt idx="54">3988</cx:pt>
          <cx:pt idx="55">2366</cx:pt>
          <cx:pt idx="56">3333</cx:pt>
          <cx:pt idx="57">2500</cx:pt>
          <cx:pt idx="58">2958</cx:pt>
          <cx:pt idx="59">3273</cx:pt>
          <cx:pt idx="60">4133</cx:pt>
          <cx:pt idx="61">3620</cx:pt>
          <cx:pt idx="62">2484</cx:pt>
          <cx:pt idx="63">1977</cx:pt>
          <cx:pt idx="64">4188</cx:pt>
          <cx:pt idx="65">1759</cx:pt>
          <cx:pt idx="66">4288</cx:pt>
          <cx:pt idx="67">3052</cx:pt>
          <cx:pt idx="68">2071</cx:pt>
          <cx:pt idx="69">5316</cx:pt>
          <cx:pt idx="70">2214</cx:pt>
          <cx:pt idx="71">4166</cx:pt>
          <cx:pt idx="72">2137</cx:pt>
          <cx:pt idx="73">2957</cx:pt>
          <cx:pt idx="74">3692</cx:pt>
          <cx:pt idx="75">2014</cx:pt>
          <cx:pt idx="76">2718</cx:pt>
          <cx:pt idx="77">3459</cx:pt>
          <cx:pt idx="78">4895</cx:pt>
          <cx:pt idx="79">4583</cx:pt>
          <cx:pt idx="80">3316</cx:pt>
          <cx:pt idx="81">4200</cx:pt>
          <cx:pt idx="82">2698</cx:pt>
          <cx:pt idx="83">2330</cx:pt>
          <cx:pt idx="84">1538</cx:pt>
          <cx:pt idx="85">4860</cx:pt>
          <cx:pt idx="86">6277</cx:pt>
          <cx:pt idx="87">2281</cx:pt>
          <cx:pt idx="88">3254</cx:pt>
          <cx:pt idx="89">1863</cx:pt>
          <cx:pt idx="90">3089</cx:pt>
          <cx:pt idx="91">9323</cx:pt>
          <cx:pt idx="92">4583</cx:pt>
          <cx:pt idx="93">2439</cx:pt>
          <cx:pt idx="94">2237</cx:pt>
          <cx:pt idx="95">3522</cx:pt>
          <cx:pt idx="96">4344</cx:pt>
          <cx:pt idx="97">3497</cx:pt>
          <cx:pt idx="98">2045</cx:pt>
          <cx:pt idx="99">3750</cx:pt>
          <cx:pt idx="100">2333</cx:pt>
          <cx:pt idx="101">1916</cx:pt>
          <cx:pt idx="102">4600</cx:pt>
          <cx:pt idx="103">3625</cx:pt>
          <cx:pt idx="104">2178</cx:pt>
          <cx:pt idx="105">2383</cx:pt>
          <cx:pt idx="106">4885</cx:pt>
          <cx:pt idx="107">3858</cx:pt>
          <cx:pt idx="108">4191</cx:pt>
          <cx:pt idx="109">1907</cx:pt>
          <cx:pt idx="110">3416</cx:pt>
          <cx:pt idx="111">2600</cx:pt>
          <cx:pt idx="112">3500</cx:pt>
          <cx:pt idx="113">3917</cx:pt>
          <cx:pt idx="114">4408</cx:pt>
          <cx:pt idx="115">3244</cx:pt>
          <cx:pt idx="116">3975</cx:pt>
          <cx:pt idx="117">2479</cx:pt>
          <cx:pt idx="118">3418</cx:pt>
          <cx:pt idx="119">3430</cx:pt>
          <cx:pt idx="120">5703</cx:pt>
          <cx:pt idx="121">3173</cx:pt>
          <cx:pt idx="122">3850</cx:pt>
          <cx:pt idx="123">150</cx:pt>
          <cx:pt idx="124">3727</cx:pt>
          <cx:pt idx="125">4283</cx:pt>
          <cx:pt idx="126">2221</cx:pt>
          <cx:pt idx="127">4009</cx:pt>
          <cx:pt idx="128">2971</cx:pt>
          <cx:pt idx="129">6250</cx:pt>
          <cx:pt idx="130">4735</cx:pt>
          <cx:pt idx="131">2491</cx:pt>
          <cx:pt idx="132">3189</cx:pt>
          <cx:pt idx="133">3155</cx:pt>
          <cx:pt idx="134">3463</cx:pt>
          <cx:pt idx="135">3812</cx:pt>
          <cx:pt idx="136">3315</cx:pt>
          <cx:pt idx="137">5819</cx:pt>
          <cx:pt idx="138">2510</cx:pt>
          <cx:pt idx="139">6250</cx:pt>
          <cx:pt idx="140">3406</cx:pt>
          <cx:pt idx="141">6050</cx:pt>
          <cx:pt idx="142">9703</cx:pt>
          <cx:pt idx="143">6608</cx:pt>
          <cx:pt idx="144">2882</cx:pt>
          <cx:pt idx="145">1809</cx:pt>
          <cx:pt idx="146">3427</cx:pt>
          <cx:pt idx="147">2583</cx:pt>
          <cx:pt idx="148">6045</cx:pt>
          <cx:pt idx="149">5250</cx:pt>
          <cx:pt idx="150">4931</cx:pt>
          <cx:pt idx="151">2060</cx:pt>
          <cx:pt idx="152">7200</cx:pt>
          <cx:pt idx="153">5166</cx:pt>
          <cx:pt idx="154">4708</cx:pt>
          <cx:pt idx="155">2876</cx:pt>
          <cx:pt idx="156">3237</cx:pt>
          <cx:pt idx="157">2833</cx:pt>
          <cx:pt idx="158">2620</cx:pt>
          <cx:pt idx="159">3900</cx:pt>
          <cx:pt idx="160">2750</cx:pt>
          <cx:pt idx="161">3103</cx:pt>
          <cx:pt idx="162">4100</cx:pt>
          <cx:pt idx="163">3927</cx:pt>
          <cx:pt idx="164">2301</cx:pt>
          <cx:pt idx="165">1811</cx:pt>
          <cx:pt idx="166">3158</cx:pt>
          <cx:pt idx="167">2600</cx:pt>
          <cx:pt idx="168">3704</cx:pt>
          <cx:pt idx="169">4124</cx:pt>
          <cx:pt idx="170">3075</cx:pt>
          <cx:pt idx="171">4400</cx:pt>
          <cx:pt idx="172">3153</cx:pt>
          <cx:pt idx="173">5417</cx:pt>
          <cx:pt idx="174">4666</cx:pt>
          <cx:pt idx="175">2014</cx:pt>
          <cx:pt idx="176">1800</cx:pt>
          <cx:pt idx="177">2875</cx:pt>
          <cx:pt idx="178">5000</cx:pt>
          <cx:pt idx="179">1625</cx:pt>
          <cx:pt idx="180">4000</cx:pt>
          <cx:pt idx="181">3762</cx:pt>
          <cx:pt idx="182">2400</cx:pt>
          <cx:pt idx="183">2917</cx:pt>
          <cx:pt idx="184">2927</cx:pt>
          <cx:pt idx="185">2507</cx:pt>
          <cx:pt idx="186">5746</cx:pt>
          <cx:pt idx="187">3399</cx:pt>
          <cx:pt idx="188">3717</cx:pt>
          <cx:pt idx="189">2058</cx:pt>
          <cx:pt idx="190">3541</cx:pt>
          <cx:pt idx="191">2400</cx:pt>
          <cx:pt idx="192">4342</cx:pt>
          <cx:pt idx="193">3166</cx:pt>
          <cx:pt idx="194">4917</cx:pt>
          <cx:pt idx="195">4333</cx:pt>
          <cx:pt idx="196">2500</cx:pt>
          <cx:pt idx="197">4384</cx:pt>
          <cx:pt idx="198">2935</cx:pt>
          <cx:pt idx="199">2833</cx:pt>
          <cx:pt idx="200">5503</cx:pt>
          <cx:pt idx="201">4160</cx:pt>
          <cx:pt idx="202">2378</cx:pt>
          <cx:pt idx="203">3173</cx:pt>
          <cx:pt idx="204">3083</cx:pt>
          <cx:pt idx="205">2666</cx:pt>
          <cx:pt idx="206">5500</cx:pt>
          <cx:pt idx="207">2423</cx:pt>
          <cx:pt idx="208">3813</cx:pt>
          <cx:pt idx="209">3875</cx:pt>
          <cx:pt idx="210">3000</cx:pt>
          <cx:pt idx="211">4723</cx:pt>
          <cx:pt idx="212">4750</cx:pt>
          <cx:pt idx="213">3013</cx:pt>
          <cx:pt idx="214">6822</cx:pt>
          <cx:pt idx="215">6216</cx:pt>
          <cx:pt idx="216">2500</cx:pt>
          <cx:pt idx="217">5124</cx:pt>
          <cx:pt idx="218">3062</cx:pt>
          <cx:pt idx="219">4817</cx:pt>
          <cx:pt idx="220">8750</cx:pt>
          <cx:pt idx="221">4310</cx:pt>
          <cx:pt idx="222">3069</cx:pt>
          <cx:pt idx="223">5391</cx:pt>
          <cx:pt idx="224">7167</cx:pt>
          <cx:pt idx="225">4566</cx:pt>
          <cx:pt idx="226">2346</cx:pt>
          <cx:pt idx="227">2333</cx:pt>
          <cx:pt idx="228">5488</cx:pt>
          <cx:pt idx="229">2583</cx:pt>
          <cx:pt idx="230">1993</cx:pt>
          <cx:pt idx="231">3100</cx:pt>
          <cx:pt idx="232">3276</cx:pt>
          <cx:pt idx="233">3180</cx:pt>
          <cx:pt idx="234">3033</cx:pt>
          <cx:pt idx="235">3902</cx:pt>
          <cx:pt idx="236">1500</cx:pt>
          <cx:pt idx="237">2889</cx:pt>
          <cx:pt idx="238">2755</cx:pt>
          <cx:pt idx="239">2500</cx:pt>
          <cx:pt idx="240">1963</cx:pt>
          <cx:pt idx="241">4547</cx:pt>
          <cx:pt idx="242">2167</cx:pt>
          <cx:pt idx="243">2213</cx:pt>
          <cx:pt idx="244">3867</cx:pt>
          <cx:pt idx="245">2253</cx:pt>
          <cx:pt idx="246">2995</cx:pt>
          <cx:pt idx="247">1025</cx:pt>
          <cx:pt idx="248">3246</cx:pt>
          <cx:pt idx="249">5829</cx:pt>
          <cx:pt idx="250">2720</cx:pt>
          <cx:pt idx="251">1820</cx:pt>
          <cx:pt idx="252">7250</cx:pt>
          <cx:pt idx="253">2666</cx:pt>
          <cx:pt idx="254">4606</cx:pt>
          <cx:pt idx="255">5935</cx:pt>
          <cx:pt idx="256">2920</cx:pt>
          <cx:pt idx="257">2717</cx:pt>
          <cx:pt idx="258">8624</cx:pt>
          <cx:pt idx="259">6500</cx:pt>
          <cx:pt idx="260">2425</cx:pt>
          <cx:pt idx="261">3750</cx:pt>
          <cx:pt idx="262">1926</cx:pt>
          <cx:pt idx="263">7142</cx:pt>
          <cx:pt idx="264">4707</cx:pt>
          <cx:pt idx="265">3466</cx:pt>
          <cx:pt idx="266">4652</cx:pt>
          <cx:pt idx="267">3340</cx:pt>
          <cx:pt idx="268">2309</cx:pt>
          <cx:pt idx="269">1958</cx:pt>
          <cx:pt idx="270">3948</cx:pt>
          <cx:pt idx="271">2483</cx:pt>
          <cx:pt idx="272">7085</cx:pt>
          <cx:pt idx="273">3859</cx:pt>
          <cx:pt idx="274">4301</cx:pt>
          <cx:pt idx="275">4354</cx:pt>
          <cx:pt idx="276">7740</cx:pt>
          <cx:pt idx="277">4166</cx:pt>
          <cx:pt idx="278">6000</cx:pt>
          <cx:pt idx="279">2947</cx:pt>
          <cx:pt idx="280">4333</cx:pt>
          <cx:pt idx="281">2653</cx:pt>
          <cx:pt idx="282">4691</cx:pt>
          <cx:pt idx="283">2500</cx:pt>
          <cx:pt idx="284">3095</cx:pt>
          <cx:pt idx="285">2083</cx:pt>
          <cx:pt idx="286">1958</cx:pt>
          <cx:pt idx="287">3547</cx:pt>
          <cx:pt idx="288">2435</cx:pt>
          <cx:pt idx="289">2699</cx:pt>
          <cx:pt idx="290">3691</cx:pt>
          <cx:pt idx="291">3597</cx:pt>
          <cx:pt idx="292">3326</cx:pt>
          <cx:pt idx="293">2600</cx:pt>
          <cx:pt idx="294">4625</cx:pt>
          <cx:pt idx="295">2895</cx:pt>
          <cx:pt idx="296">645</cx:pt>
          <cx:pt idx="297">3159</cx:pt>
          <cx:pt idx="298">4050</cx:pt>
          <cx:pt idx="299">3814</cx:pt>
          <cx:pt idx="300">3598</cx:pt>
          <cx:pt idx="301">3283</cx:pt>
          <cx:pt idx="302">2130</cx:pt>
          <cx:pt idx="303">3466</cx:pt>
          <cx:pt idx="304">2031</cx:pt>
          <cx:pt idx="305">3074</cx:pt>
          <cx:pt idx="306">3400</cx:pt>
          <cx:pt idx="307">2192</cx:pt>
          <cx:pt idx="308">2500</cx:pt>
          <cx:pt idx="309">5677</cx:pt>
          <cx:pt idx="310">3775</cx:pt>
          <cx:pt idx="311">2679</cx:pt>
          <cx:pt idx="312">6783</cx:pt>
          <cx:pt idx="313">4281</cx:pt>
          <cx:pt idx="314">3588</cx:pt>
          <cx:pt idx="315">3617</cx:pt>
          <cx:pt idx="316">2917</cx:pt>
          <cx:pt idx="317">4608</cx:pt>
          <cx:pt idx="318">2138</cx:pt>
          <cx:pt idx="319">2239</cx:pt>
          <cx:pt idx="320">3017</cx:pt>
          <cx:pt idx="321">3358</cx:pt>
          <cx:pt idx="322">2526</cx:pt>
          <cx:pt idx="323">5000</cx:pt>
          <cx:pt idx="324">2785</cx:pt>
          <cx:pt idx="325">3593</cx:pt>
          <cx:pt idx="326">5468</cx:pt>
          <cx:pt idx="327">2667</cx:pt>
          <cx:pt idx="328">3675</cx:pt>
          <cx:pt idx="329">5800</cx:pt>
          <cx:pt idx="330">4467</cx:pt>
          <cx:pt idx="331">3333</cx:pt>
          <cx:pt idx="332">3400</cx:pt>
          <cx:pt idx="333">2378</cx:pt>
          <cx:pt idx="334">3166</cx:pt>
          <cx:pt idx="335">6406</cx:pt>
          <cx:pt idx="336">3159</cx:pt>
          <cx:pt idx="337">3229</cx:pt>
          <cx:pt idx="338">1782</cx:pt>
          <cx:pt idx="339">1836</cx:pt>
          <cx:pt idx="340">3166</cx:pt>
          <cx:pt idx="341">1880</cx:pt>
          <cx:pt idx="342">2787</cx:pt>
          <cx:pt idx="343">2297</cx:pt>
          <cx:pt idx="344">2165</cx:pt>
          <cx:pt idx="345">2726</cx:pt>
          <cx:pt idx="346">3000</cx:pt>
          <cx:pt idx="347">3859</cx:pt>
          <cx:pt idx="348">3833</cx:pt>
          <cx:pt idx="349">2987</cx:pt>
          <cx:pt idx="350">5703</cx:pt>
          <cx:pt idx="351">3232</cx:pt>
          <cx:pt idx="352">2900</cx:pt>
          <cx:pt idx="353">4106</cx:pt>
          <cx:pt idx="354">4583</cx:pt>
        </cx:lvl>
      </cx:numDim>
    </cx:data>
  </cx:chartData>
  <cx:chart>
    <cx:title pos="t" align="ctr" overlay="0">
      <cx:tx>
        <cx:txData>
          <cx:v>Frequency Distribution of ApplicantIncome</cx:v>
        </cx:txData>
      </cx:tx>
      <cx:txPr>
        <a:bodyPr spcFirstLastPara="1" vertOverflow="ellipsis" horzOverflow="overflow" wrap="square" lIns="0" tIns="0" rIns="0" bIns="0" anchor="ctr" anchorCtr="1"/>
        <a:lstStyle/>
        <a:p>
          <a:pPr algn="ctr" rtl="0">
            <a:defRPr lang="en-US" sz="1000" b="1" i="0" u="none" strike="noStrike" kern="1200" baseline="0">
              <a:solidFill>
                <a:schemeClr val="dk1"/>
              </a:solidFill>
              <a:latin typeface="+mn-lt"/>
              <a:ea typeface="+mn-ea"/>
              <a:cs typeface="+mn-cs"/>
            </a:defRPr>
          </a:pPr>
          <a:r>
            <a:rPr lang="en-US" sz="1000" b="1" i="0" u="none" strike="noStrike" kern="1200" baseline="0">
              <a:solidFill>
                <a:schemeClr val="dk1"/>
              </a:solidFill>
              <a:latin typeface="+mn-lt"/>
              <a:ea typeface="+mn-ea"/>
              <a:cs typeface="+mn-cs"/>
            </a:rPr>
            <a:t>Frequency Distribution of ApplicantIncome</a:t>
          </a:r>
        </a:p>
      </cx:txPr>
    </cx:title>
    <cx:plotArea>
      <cx:plotAreaRegion>
        <cx:series layoutId="clusteredColumn" uniqueId="{23E52E00-B49B-421D-AE54-869368162060}">
          <cx:dataLabels>
            <cx:txPr>
              <a:bodyPr vertOverflow="overflow" horzOverflow="overflow" wrap="square" lIns="0" tIns="0" rIns="0" bIns="0"/>
              <a:lstStyle/>
              <a:p>
                <a:pPr algn="ctr" rtl="0">
                  <a:defRPr lang="en-US" sz="1000" b="0" i="0" u="none" strike="noStrike" kern="1200" baseline="0">
                    <a:solidFill>
                      <a:schemeClr val="dk1"/>
                    </a:solidFill>
                    <a:latin typeface="+mn-lt"/>
                    <a:ea typeface="+mn-ea"/>
                    <a:cs typeface="+mn-cs"/>
                  </a:defRPr>
                </a:pPr>
                <a:endParaRPr lang="en-US" sz="1000" b="0" i="0" u="none" strike="noStrike" kern="1200" baseline="0">
                  <a:solidFill>
                    <a:schemeClr val="dk1"/>
                  </a:solidFill>
                  <a:latin typeface="+mn-lt"/>
                  <a:ea typeface="+mn-ea"/>
                  <a:cs typeface="+mn-cs"/>
                </a:endParaRPr>
              </a:p>
            </cx:txPr>
            <cx:visibility seriesName="0" categoryName="0" value="1"/>
          </cx:dataLabels>
          <cx:dataId val="0"/>
          <cx:layoutPr>
            <cx:binning intervalClosed="r" overflow="5503.0001000000002">
              <cx:binSize val="500"/>
            </cx:binning>
          </cx:layoutPr>
        </cx:series>
      </cx:plotAreaRegion>
      <cx:axis id="0">
        <cx:catScaling gapWidth="0.330000013"/>
        <cx:title>
          <cx:tx>
            <cx:txData>
              <cx:v>ApplicantIncome</cx:v>
            </cx:txData>
          </cx:tx>
          <cx:txPr>
            <a:bodyPr vertOverflow="overflow" horzOverflow="overflow" wrap="square" lIns="0" tIns="0" rIns="0" bIns="0"/>
            <a:lstStyle/>
            <a:p>
              <a:pPr algn="ctr" rtl="0">
                <a:defRPr lang="en-US" sz="1000" b="1" i="0" u="none" strike="noStrike" kern="1200" baseline="0">
                  <a:solidFill>
                    <a:schemeClr val="dk1"/>
                  </a:solidFill>
                  <a:latin typeface="+mn-lt"/>
                  <a:ea typeface="+mn-ea"/>
                  <a:cs typeface="+mn-cs"/>
                </a:defRPr>
              </a:pPr>
              <a:r>
                <a:rPr lang="en-US" sz="1000" b="1" i="0" u="none" strike="noStrike" kern="1200" baseline="0">
                  <a:solidFill>
                    <a:schemeClr val="dk1"/>
                  </a:solidFill>
                  <a:latin typeface="+mn-lt"/>
                  <a:ea typeface="+mn-ea"/>
                  <a:cs typeface="+mn-cs"/>
                </a:rPr>
                <a:t>ApplicantIncome</a:t>
              </a:r>
            </a:p>
          </cx:txPr>
        </cx:title>
        <cx:tickLabels/>
        <cx:txPr>
          <a:bodyPr vertOverflow="overflow" horzOverflow="overflow" wrap="square" lIns="0" tIns="0" rIns="0" bIns="0"/>
          <a:lstStyle/>
          <a:p>
            <a:pPr algn="ctr" rtl="0">
              <a:defRPr lang="en-US" sz="1000" b="0" i="0" u="none" strike="noStrike" kern="1200" baseline="0">
                <a:solidFill>
                  <a:schemeClr val="dk1"/>
                </a:solidFill>
                <a:latin typeface="+mn-lt"/>
                <a:ea typeface="+mn-ea"/>
                <a:cs typeface="+mn-cs"/>
              </a:defRPr>
            </a:pPr>
            <a:endParaRPr lang="en-US" sz="1000" b="0" i="0" u="none" strike="noStrike" kern="1200" baseline="0">
              <a:solidFill>
                <a:schemeClr val="dk1"/>
              </a:solidFill>
              <a:latin typeface="+mn-lt"/>
              <a:ea typeface="+mn-ea"/>
              <a:cs typeface="+mn-cs"/>
            </a:endParaRPr>
          </a:p>
        </cx:txPr>
      </cx:axis>
      <cx:axis id="1">
        <cx:valScaling/>
        <cx:title>
          <cx:tx>
            <cx:txData>
              <cx:v>Frequency</cx:v>
            </cx:txData>
          </cx:tx>
          <cx:txPr>
            <a:bodyPr vertOverflow="overflow" horzOverflow="overflow" wrap="square" lIns="0" tIns="0" rIns="0" bIns="0"/>
            <a:lstStyle/>
            <a:p>
              <a:pPr algn="ctr" rtl="0">
                <a:defRPr lang="en-US" sz="1000" b="0" i="0" u="none" strike="noStrike" kern="1200" baseline="0">
                  <a:solidFill>
                    <a:schemeClr val="dk1"/>
                  </a:solidFill>
                  <a:latin typeface="+mn-lt"/>
                  <a:ea typeface="+mn-ea"/>
                  <a:cs typeface="+mn-cs"/>
                </a:defRPr>
              </a:pPr>
              <a:r>
                <a:rPr lang="en-US" sz="1000" b="0" i="0" u="none" strike="noStrike" kern="1200" baseline="0">
                  <a:solidFill>
                    <a:schemeClr val="dk1"/>
                  </a:solidFill>
                  <a:latin typeface="+mn-lt"/>
                  <a:ea typeface="+mn-ea"/>
                  <a:cs typeface="+mn-cs"/>
                </a:rPr>
                <a:t>Frequency</a:t>
              </a:r>
            </a:p>
          </cx:txPr>
        </cx:title>
        <cx:majorGridlines/>
        <cx:tickLabels/>
        <cx:txPr>
          <a:bodyPr vertOverflow="overflow" horzOverflow="overflow" wrap="square" lIns="0" tIns="0" rIns="0" bIns="0"/>
          <a:lstStyle/>
          <a:p>
            <a:pPr algn="ctr" rtl="0">
              <a:defRPr lang="en-US" sz="1000" b="0" i="0" u="none" strike="noStrike" kern="1200" baseline="0">
                <a:solidFill>
                  <a:schemeClr val="dk1"/>
                </a:solidFill>
                <a:latin typeface="+mn-lt"/>
                <a:ea typeface="+mn-ea"/>
                <a:cs typeface="+mn-cs"/>
              </a:defRPr>
            </a:pPr>
            <a:endParaRPr lang="en-US" sz="1000" b="0" i="0" u="none" strike="noStrike" kern="1200" baseline="0">
              <a:solidFill>
                <a:schemeClr val="dk1"/>
              </a:solidFill>
              <a:latin typeface="+mn-lt"/>
              <a:ea typeface="+mn-ea"/>
              <a:cs typeface="+mn-cs"/>
            </a:endParaRPr>
          </a:p>
        </cx:txPr>
      </cx:axis>
    </cx:plotArea>
  </cx:chart>
  <cx:clrMapOvr bg1="lt1" tx1="dk1" bg2="lt2" tx2="dk2" accent1="accent1" accent2="accent2" accent3="accent3" accent4="accent4" accent5="accent5" accent6="accent6" hlink="hlink" folHlink="folHlink"/>
</cx:chartSpace>
</file>

<file path=ppt/charts/chartEx2.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'loan_data Summary Statistics'!$J$2:$J$356</cx:f>
        <cx:lvl ptCount="355" formatCode="#,##0">
          <cx:pt idx="0">128</cx:pt>
          <cx:pt idx="1">66</cx:pt>
          <cx:pt idx="2">120</cx:pt>
          <cx:pt idx="3">141</cx:pt>
          <cx:pt idx="4">95</cx:pt>
          <cx:pt idx="5">70</cx:pt>
          <cx:pt idx="6">114</cx:pt>
          <cx:pt idx="7">17</cx:pt>
          <cx:pt idx="8">125</cx:pt>
          <cx:pt idx="9">100</cx:pt>
          <cx:pt idx="10">76</cx:pt>
          <cx:pt idx="11">133</cx:pt>
          <cx:pt idx="12">104</cx:pt>
          <cx:pt idx="13">116</cx:pt>
          <cx:pt idx="14">122</cx:pt>
          <cx:pt idx="15">110</cx:pt>
          <cx:pt idx="16">35</cx:pt>
          <cx:pt idx="17">74</cx:pt>
          <cx:pt idx="18">106</cx:pt>
          <cx:pt idx="19">114</cx:pt>
          <cx:pt idx="20">100</cx:pt>
          <cx:pt idx="21">144</cx:pt>
          <cx:pt idx="22">110</cx:pt>
          <cx:pt idx="23">80</cx:pt>
          <cx:pt idx="24">47</cx:pt>
          <cx:pt idx="25">75</cx:pt>
          <cx:pt idx="26">134</cx:pt>
          <cx:pt idx="27">96</cx:pt>
          <cx:pt idx="28">88</cx:pt>
          <cx:pt idx="29">44</cx:pt>
          <cx:pt idx="30">144</cx:pt>
          <cx:pt idx="31">120</cx:pt>
          <cx:pt idx="32">144</cx:pt>
          <cx:pt idx="33">100</cx:pt>
          <cx:pt idx="34">120</cx:pt>
          <cx:pt idx="35">112</cx:pt>
          <cx:pt idx="36">134</cx:pt>
          <cx:pt idx="37">97</cx:pt>
          <cx:pt idx="38">96</cx:pt>
          <cx:pt idx="39">135</cx:pt>
          <cx:pt idx="40">144</cx:pt>
          <cx:pt idx="41">120</cx:pt>
          <cx:pt idx="42">99</cx:pt>
          <cx:pt idx="43">116</cx:pt>
          <cx:pt idx="44">126</cx:pt>
          <cx:pt idx="45">125</cx:pt>
          <cx:pt idx="46">136</cx:pt>
          <cx:pt idx="47">97</cx:pt>
          <cx:pt idx="48">81</cx:pt>
          <cx:pt idx="49">95</cx:pt>
          <cx:pt idx="50">113</cx:pt>
          <cx:pt idx="51">110</cx:pt>
          <cx:pt idx="52">130</cx:pt>
          <cx:pt idx="53">111</cx:pt>
          <cx:pt idx="54">50</cx:pt>
          <cx:pt idx="55">136</cx:pt>
          <cx:pt idx="56">99</cx:pt>
          <cx:pt idx="57">104</cx:pt>
          <cx:pt idx="58">131</cx:pt>
          <cx:pt idx="59">81</cx:pt>
          <cx:pt idx="60">122</cx:pt>
          <cx:pt idx="61">25</cx:pt>
          <cx:pt idx="62">137</cx:pt>
          <cx:pt idx="63">50</cx:pt>
          <cx:pt idx="64">115</cx:pt>
          <cx:pt idx="65">131</cx:pt>
          <cx:pt idx="66">133</cx:pt>
          <cx:pt idx="67">100</cx:pt>
          <cx:pt idx="68">94</cx:pt>
          <cx:pt idx="69">136</cx:pt>
          <cx:pt idx="70">85</cx:pt>
          <cx:pt idx="71">44</cx:pt>
          <cx:pt idx="72">137</cx:pt>
          <cx:pt idx="73">81</cx:pt>
          <cx:pt idx="74">93</cx:pt>
          <cx:pt idx="75">74</cx:pt>
          <cx:pt idx="76">70</cx:pt>
          <cx:pt idx="77">25</cx:pt>
          <cx:pt idx="78">102</cx:pt>
          <cx:pt idx="79">84</cx:pt>
          <cx:pt idx="80">88</cx:pt>
          <cx:pt idx="81">129</cx:pt>
          <cx:pt idx="82">122</cx:pt>
          <cx:pt idx="83">100</cx:pt>
          <cx:pt idx="84">30</cx:pt>
          <cx:pt idx="85">125</cx:pt>
          <cx:pt idx="86">118</cx:pt>
          <cx:pt idx="87">113</cx:pt>
          <cx:pt idx="88">50</cx:pt>
          <cx:pt idx="89">98</cx:pt>
          <cx:pt idx="90">121</cx:pt>
          <cx:pt idx="91">75</cx:pt>
          <cx:pt idx="92">112</cx:pt>
          <cx:pt idx="93">129</cx:pt>
          <cx:pt idx="94">63</cx:pt>
          <cx:pt idx="95">81</cx:pt>
          <cx:pt idx="96">87</cx:pt>
          <cx:pt idx="97">116</cx:pt>
          <cx:pt idx="98">101</cx:pt>
          <cx:pt idx="99">116</cx:pt>
          <cx:pt idx="100">102</cx:pt>
          <cx:pt idx="101">67</cx:pt>
          <cx:pt idx="102">73</cx:pt>
          <cx:pt idx="103">108</cx:pt>
          <cx:pt idx="104">66</cx:pt>
          <cx:pt idx="105">58</cx:pt>
          <cx:pt idx="106">48</cx:pt>
          <cx:pt idx="107">76</cx:pt>
          <cx:pt idx="108">120</cx:pt>
          <cx:pt idx="109">120</cx:pt>
          <cx:pt idx="110">113</cx:pt>
          <cx:pt idx="111">90</cx:pt>
          <cx:pt idx="112">135</cx:pt>
          <cx:pt idx="113">124</cx:pt>
          <cx:pt idx="114">120</cx:pt>
          <cx:pt idx="115">80</cx:pt>
          <cx:pt idx="116">55</cx:pt>
          <cx:pt idx="117">59</cx:pt>
          <cx:pt idx="118">127</cx:pt>
          <cx:pt idx="119">128</cx:pt>
          <cx:pt idx="120">130</cx:pt>
          <cx:pt idx="121">137</cx:pt>
          <cx:pt idx="122">100</cx:pt>
          <cx:pt idx="123">135</cx:pt>
          <cx:pt idx="124">131</cx:pt>
          <cx:pt idx="125">127</cx:pt>
          <cx:pt idx="126">60</cx:pt>
          <cx:pt idx="127">116</cx:pt>
          <cx:pt idx="128">144</cx:pt>
          <cx:pt idx="129">128</cx:pt>
          <cx:pt idx="130">138</cx:pt>
          <cx:pt idx="131">104</cx:pt>
          <cx:pt idx="132">120</cx:pt>
          <cx:pt idx="133">140</cx:pt>
          <cx:pt idx="134">122</cx:pt>
          <cx:pt idx="135">112</cx:pt>
          <cx:pt idx="136">96</cx:pt>
          <cx:pt idx="137">120</cx:pt>
          <cx:pt idx="138">140</cx:pt>
          <cx:pt idx="139">108</cx:pt>
          <cx:pt idx="140">123</cx:pt>
          <cx:pt idx="141">120</cx:pt>
          <cx:pt idx="142">112</cx:pt>
          <cx:pt idx="143">137</cx:pt>
          <cx:pt idx="144">123</cx:pt>
          <cx:pt idx="145">90</cx:pt>
          <cx:pt idx="146">138</cx:pt>
          <cx:pt idx="147">104</cx:pt>
          <cx:pt idx="148">115</cx:pt>
          <cx:pt idx="149">94</cx:pt>
          <cx:pt idx="150">128</cx:pt>
          <cx:pt idx="151">134</cx:pt>
          <cx:pt idx="152">120</cx:pt>
          <cx:pt idx="153">128</cx:pt>
          <cx:pt idx="154">150</cx:pt>
          <cx:pt idx="155">90</cx:pt>
          <cx:pt idx="156">30</cx:pt>
          <cx:pt idx="157">126</cx:pt>
          <cx:pt idx="158">150</cx:pt>
          <cx:pt idx="159">90</cx:pt>
          <cx:pt idx="160">115</cx:pt>
          <cx:pt idx="161">80</cx:pt>
          <cx:pt idx="162">124</cx:pt>
          <cx:pt idx="163">112</cx:pt>
          <cx:pt idx="164">78</cx:pt>
          <cx:pt idx="165">54</cx:pt>
          <cx:pt idx="166">89</cx:pt>
          <cx:pt idx="167">99</cx:pt>
          <cx:pt idx="168">120</cx:pt>
          <cx:pt idx="169">115</cx:pt>
          <cx:pt idx="170">139</cx:pt>
          <cx:pt idx="171">127</cx:pt>
          <cx:pt idx="172">134</cx:pt>
          <cx:pt idx="173">143</cx:pt>
          <cx:pt idx="174">135</cx:pt>
          <cx:pt idx="175">113</cx:pt>
          <cx:pt idx="176">93</cx:pt>
          <cx:pt idx="177">105</cx:pt>
          <cx:pt idx="178">132</cx:pt>
          <cx:pt idx="179">96</cx:pt>
          <cx:pt idx="180">140</cx:pt>
          <cx:pt idx="181">135</cx:pt>
          <cx:pt idx="182">104</cx:pt>
          <cx:pt idx="183">84</cx:pt>
          <cx:pt idx="184">111</cx:pt>
          <cx:pt idx="185">56</cx:pt>
          <cx:pt idx="186">144</cx:pt>
          <cx:pt idx="187">111</cx:pt>
          <cx:pt idx="188">120</cx:pt>
          <cx:pt idx="189">88</cx:pt>
          <cx:pt idx="190">112</cx:pt>
          <cx:pt idx="191">115</cx:pt>
          <cx:pt idx="192">124</cx:pt>
          <cx:pt idx="193">132</cx:pt>
          <cx:pt idx="194">130</cx:pt>
          <cx:pt idx="195">110</cx:pt>
          <cx:pt idx="196">67</cx:pt>
          <cx:pt idx="197">117</cx:pt>
          <cx:pt idx="198">98</cx:pt>
          <cx:pt idx="199">71</cx:pt>
          <cx:pt idx="200">70</cx:pt>
          <cx:pt idx="201">71</cx:pt>
          <cx:pt idx="202">46</cx:pt>
          <cx:pt idx="203">74</cx:pt>
          <cx:pt idx="204">126</cx:pt>
          <cx:pt idx="205">95</cx:pt>
          <cx:pt idx="206">105</cx:pt>
          <cx:pt idx="207">130</cx:pt>
          <cx:pt idx="208">116</cx:pt>
          <cx:pt idx="209">67</cx:pt>
          <cx:pt idx="210">100</cx:pt>
          <cx:pt idx="211">81</cx:pt>
          <cx:pt idx="212">130</cx:pt>
          <cx:pt idx="213">95</cx:pt>
          <cx:pt idx="214">141</cx:pt>
          <cx:pt idx="215">133</cx:pt>
          <cx:pt idx="216">96</cx:pt>
          <cx:pt idx="217">124</cx:pt>
          <cx:pt idx="218">111</cx:pt>
          <cx:pt idx="219">120</cx:pt>
          <cx:pt idx="220">130</cx:pt>
          <cx:pt idx="221">130</cx:pt>
          <cx:pt idx="222">71</cx:pt>
          <cx:pt idx="223">130</cx:pt>
          <cx:pt idx="224">128</cx:pt>
          <cx:pt idx="225">100</cx:pt>
          <cx:pt idx="226">132</cx:pt>
          <cx:pt idx="227">136</cx:pt>
          <cx:pt idx="228">125</cx:pt>
          <cx:pt idx="229">120</cx:pt>
          <cx:pt idx="230">113</cx:pt>
          <cx:pt idx="231">113</cx:pt>
          <cx:pt idx="232">135</cx:pt>
          <cx:pt idx="233">71</cx:pt>
          <cx:pt idx="234">95</cx:pt>
          <cx:pt idx="235">109</cx:pt>
          <cx:pt idx="236">103</cx:pt>
          <cx:pt idx="237">45</cx:pt>
          <cx:pt idx="238">65</cx:pt>
          <cx:pt idx="239">103</cx:pt>
          <cx:pt idx="240">53</cx:pt>
          <cx:pt idx="241">115</cx:pt>
          <cx:pt idx="242">115</cx:pt>
          <cx:pt idx="243">66</cx:pt>
          <cx:pt idx="244">62</cx:pt>
          <cx:pt idx="245">110</cx:pt>
          <cx:pt idx="246">60</cx:pt>
          <cx:pt idx="247">112</cx:pt>
          <cx:pt idx="248">138</cx:pt>
          <cx:pt idx="249">138</cx:pt>
          <cx:pt idx="250">80</cx:pt>
          <cx:pt idx="251">100</cx:pt>
          <cx:pt idx="252">110</cx:pt>
          <cx:pt idx="253">121</cx:pt>
          <cx:pt idx="254">81</cx:pt>
          <cx:pt idx="255">133</cx:pt>
          <cx:pt idx="256">87</cx:pt>
          <cx:pt idx="257">60</cx:pt>
          <cx:pt idx="258">150</cx:pt>
          <cx:pt idx="259">105</cx:pt>
          <cx:pt idx="260">143</cx:pt>
          <cx:pt idx="261">100</cx:pt>
          <cx:pt idx="262">50</cx:pt>
          <cx:pt idx="263">138</cx:pt>
          <cx:pt idx="264">148</cx:pt>
          <cx:pt idx="265">130</cx:pt>
          <cx:pt idx="266">110</cx:pt>
          <cx:pt idx="267">150</cx:pt>
          <cx:pt idx="268">125</cx:pt>
          <cx:pt idx="269">60</cx:pt>
          <cx:pt idx="270">149</cx:pt>
          <cx:pt idx="271">90</cx:pt>
          <cx:pt idx="272">84</cx:pt>
          <cx:pt idx="273">96</cx:pt>
          <cx:pt idx="274">118</cx:pt>
          <cx:pt idx="275">136</cx:pt>
          <cx:pt idx="276">128</cx:pt>
          <cx:pt idx="277">98</cx:pt>
          <cx:pt idx="278">140</cx:pt>
          <cx:pt idx="279">70</cx:pt>
          <cx:pt idx="280">110</cx:pt>
          <cx:pt idx="281">113</cx:pt>
          <cx:pt idx="282">100</cx:pt>
          <cx:pt idx="283">93</cx:pt>
          <cx:pt idx="284">113</cx:pt>
          <cx:pt idx="285">128</cx:pt>
          <cx:pt idx="286">131</cx:pt>
          <cx:pt idx="287">80</cx:pt>
          <cx:pt idx="288">75</cx:pt>
          <cx:pt idx="289">96</cx:pt>
          <cx:pt idx="290">110</cx:pt>
          <cx:pt idx="291">119</cx:pt>
          <cx:pt idx="292">105</cx:pt>
          <cx:pt idx="293">107</cx:pt>
          <cx:pt idx="294">111</cx:pt>
          <cx:pt idx="295">95</cx:pt>
          <cx:pt idx="296">113</cx:pt>
          <cx:pt idx="297">100</cx:pt>
          <cx:pt idx="298">138</cx:pt>
          <cx:pt idx="299">124</cx:pt>
          <cx:pt idx="300">100</cx:pt>
          <cx:pt idx="301">148</cx:pt>
          <cx:pt idx="302">70</cx:pt>
          <cx:pt idx="303">150</cx:pt>
          <cx:pt idx="304">113</cx:pt>
          <cx:pt idx="305">123</cx:pt>
          <cx:pt idx="306">95</cx:pt>
          <cx:pt idx="307">45</cx:pt>
          <cx:pt idx="308">55</cx:pt>
          <cx:pt idx="309">100</cx:pt>
          <cx:pt idx="310">110</cx:pt>
          <cx:pt idx="311">94</cx:pt>
          <cx:pt idx="312">130</cx:pt>
          <cx:pt idx="313">100</cx:pt>
          <cx:pt idx="314">110</cx:pt>
          <cx:pt idx="315">107</cx:pt>
          <cx:pt idx="316">66</cx:pt>
          <cx:pt idx="317">140</cx:pt>
          <cx:pt idx="318">99</cx:pt>
          <cx:pt idx="319">128</cx:pt>
          <cx:pt idx="320">102</cx:pt>
          <cx:pt idx="321">80</cx:pt>
          <cx:pt idx="322">145</cx:pt>
          <cx:pt idx="323">103</cx:pt>
          <cx:pt idx="324">110</cx:pt>
          <cx:pt idx="325">132</cx:pt>
          <cx:pt idx="326">26</cx:pt>
          <cx:pt idx="327">84</cx:pt>
          <cx:pt idx="328">108</cx:pt>
          <cx:pt idx="329">132</cx:pt>
          <cx:pt idx="330">120</cx:pt>
          <cx:pt idx="331">70</cx:pt>
          <cx:pt idx="332">123</cx:pt>
          <cx:pt idx="333">9</cx:pt>
          <cx:pt idx="334">104</cx:pt>
          <cx:pt idx="335">150</cx:pt>
          <cx:pt idx="336">108</cx:pt>
          <cx:pt idx="337">110</cx:pt>
          <cx:pt idx="338">107</cx:pt>
          <cx:pt idx="339">90</cx:pt>
          <cx:pt idx="340">36</cx:pt>
          <cx:pt idx="341">61</cx:pt>
          <cx:pt idx="342">146</cx:pt>
          <cx:pt idx="343">104</cx:pt>
          <cx:pt idx="344">70</cx:pt>
          <cx:pt idx="345">106</cx:pt>
          <cx:pt idx="346">56</cx:pt>
          <cx:pt idx="347">142</cx:pt>
          <cx:pt idx="348">110</cx:pt>
          <cx:pt idx="349">88</cx:pt>
          <cx:pt idx="350">128</cx:pt>
          <cx:pt idx="351">108</cx:pt>
          <cx:pt idx="352">71</cx:pt>
          <cx:pt idx="353">40</cx:pt>
          <cx:pt idx="354">133</cx:pt>
        </cx:lvl>
      </cx:numDim>
    </cx:data>
  </cx:chartData>
  <cx:chart>
    <cx:title pos="t" align="ctr" overlay="0">
      <cx:tx>
        <cx:txData>
          <cx:v>Frequency Distribution of LoanAmount</cx:v>
        </cx:txData>
      </cx:tx>
      <cx:txPr>
        <a:bodyPr spcFirstLastPara="1" vertOverflow="ellipsis" horzOverflow="overflow" wrap="square" lIns="0" tIns="0" rIns="0" bIns="0" anchor="ctr" anchorCtr="1"/>
        <a:lstStyle/>
        <a:p>
          <a:pPr algn="ctr" rtl="0">
            <a:defRPr lang="en-US" sz="1000" b="1" i="0" u="none" strike="noStrike" kern="1200" baseline="0">
              <a:solidFill>
                <a:schemeClr val="dk1"/>
              </a:solidFill>
              <a:latin typeface="+mn-lt"/>
              <a:ea typeface="+mn-ea"/>
              <a:cs typeface="+mn-cs"/>
            </a:defRPr>
          </a:pPr>
          <a:r>
            <a:rPr lang="en-US" sz="1000" b="1" i="0" u="none" strike="noStrike" kern="1200" baseline="0">
              <a:solidFill>
                <a:schemeClr val="dk1"/>
              </a:solidFill>
              <a:latin typeface="+mn-lt"/>
              <a:ea typeface="+mn-ea"/>
              <a:cs typeface="+mn-cs"/>
            </a:rPr>
            <a:t>Frequency Distribution of LoanAmount</a:t>
          </a:r>
        </a:p>
      </cx:txPr>
    </cx:title>
    <cx:plotArea>
      <cx:plotAreaRegion>
        <cx:series layoutId="clusteredColumn" uniqueId="{906F6DFC-8620-4BC3-BB13-D559A5D5A584}">
          <cx:dataLabels>
            <cx:txPr>
              <a:bodyPr vertOverflow="overflow" horzOverflow="overflow" wrap="square" lIns="0" tIns="0" rIns="0" bIns="0"/>
              <a:lstStyle/>
              <a:p>
                <a:pPr algn="ctr" rtl="0">
                  <a:defRPr lang="en-US" sz="1000" b="0" i="0" u="none" strike="noStrike" kern="1200" baseline="0">
                    <a:solidFill>
                      <a:schemeClr val="dk1"/>
                    </a:solidFill>
                    <a:latin typeface="+mn-lt"/>
                    <a:ea typeface="+mn-ea"/>
                    <a:cs typeface="+mn-cs"/>
                  </a:defRPr>
                </a:pPr>
                <a:endParaRPr lang="en-US" sz="1000" b="0" i="0" u="none" strike="noStrike" kern="1200" baseline="0">
                  <a:solidFill>
                    <a:schemeClr val="dk1"/>
                  </a:solidFill>
                  <a:latin typeface="+mn-lt"/>
                  <a:ea typeface="+mn-ea"/>
                  <a:cs typeface="+mn-cs"/>
                </a:endParaRPr>
              </a:p>
            </cx:txPr>
            <cx:visibility seriesName="0" categoryName="0" value="1"/>
          </cx:dataLabels>
          <cx:dataId val="0"/>
          <cx:layoutPr>
            <cx:binning intervalClosed="r">
              <cx:binSize val="20"/>
            </cx:binning>
          </cx:layoutPr>
        </cx:series>
      </cx:plotAreaRegion>
      <cx:axis id="0">
        <cx:catScaling gapWidth="0.330000013"/>
        <cx:title>
          <cx:tx>
            <cx:txData>
              <cx:v>LoanAmount</cx:v>
            </cx:txData>
          </cx:tx>
          <cx:txPr>
            <a:bodyPr vertOverflow="overflow" horzOverflow="overflow" wrap="square" lIns="0" tIns="0" rIns="0" bIns="0"/>
            <a:lstStyle/>
            <a:p>
              <a:pPr algn="ctr" rtl="0">
                <a:defRPr lang="en-US" sz="1000" b="0" i="0" u="none" strike="noStrike" kern="1200" baseline="0">
                  <a:solidFill>
                    <a:schemeClr val="dk1"/>
                  </a:solidFill>
                  <a:latin typeface="+mn-lt"/>
                  <a:ea typeface="+mn-ea"/>
                  <a:cs typeface="+mn-cs"/>
                </a:defRPr>
              </a:pPr>
              <a:r>
                <a:rPr lang="en-US" sz="1000" b="0" i="0" u="none" strike="noStrike" kern="1200" baseline="0">
                  <a:solidFill>
                    <a:schemeClr val="dk1"/>
                  </a:solidFill>
                  <a:latin typeface="+mn-lt"/>
                  <a:ea typeface="+mn-ea"/>
                  <a:cs typeface="+mn-cs"/>
                </a:rPr>
                <a:t>LoanAmount</a:t>
              </a:r>
            </a:p>
          </cx:txPr>
        </cx:title>
        <cx:minorGridlines/>
        <cx:tickLabels/>
        <cx:txPr>
          <a:bodyPr vertOverflow="overflow" horzOverflow="overflow" wrap="square" lIns="0" tIns="0" rIns="0" bIns="0"/>
          <a:lstStyle/>
          <a:p>
            <a:pPr algn="ctr" rtl="0">
              <a:defRPr lang="en-US" sz="1000" b="0" i="0" u="none" strike="noStrike" kern="1200" baseline="0">
                <a:solidFill>
                  <a:schemeClr val="dk1"/>
                </a:solidFill>
                <a:latin typeface="+mn-lt"/>
                <a:ea typeface="+mn-ea"/>
                <a:cs typeface="+mn-cs"/>
              </a:defRPr>
            </a:pPr>
            <a:endParaRPr lang="en-US" sz="1000" b="0" i="0" u="none" strike="noStrike" kern="1200" baseline="0">
              <a:solidFill>
                <a:schemeClr val="dk1"/>
              </a:solidFill>
              <a:latin typeface="+mn-lt"/>
              <a:ea typeface="+mn-ea"/>
              <a:cs typeface="+mn-cs"/>
            </a:endParaRPr>
          </a:p>
        </cx:txPr>
      </cx:axis>
      <cx:axis id="1">
        <cx:valScaling/>
        <cx:title>
          <cx:tx>
            <cx:txData>
              <cx:v>Frequency</cx:v>
            </cx:txData>
          </cx:tx>
          <cx:txPr>
            <a:bodyPr vertOverflow="overflow" horzOverflow="overflow" wrap="square" lIns="0" tIns="0" rIns="0" bIns="0"/>
            <a:lstStyle/>
            <a:p>
              <a:pPr algn="ctr" rtl="0">
                <a:defRPr lang="en-US" sz="1000" b="0" i="0" u="none" strike="noStrike" kern="1200" baseline="0">
                  <a:solidFill>
                    <a:schemeClr val="dk1"/>
                  </a:solidFill>
                  <a:latin typeface="+mn-lt"/>
                  <a:ea typeface="+mn-ea"/>
                  <a:cs typeface="+mn-cs"/>
                </a:defRPr>
              </a:pPr>
              <a:r>
                <a:rPr lang="en-US" sz="1000" b="0" i="0" u="none" strike="noStrike" kern="1200" baseline="0">
                  <a:solidFill>
                    <a:schemeClr val="dk1"/>
                  </a:solidFill>
                  <a:latin typeface="+mn-lt"/>
                  <a:ea typeface="+mn-ea"/>
                  <a:cs typeface="+mn-cs"/>
                </a:rPr>
                <a:t>Frequency</a:t>
              </a:r>
            </a:p>
          </cx:txPr>
        </cx:title>
        <cx:majorGridlines/>
        <cx:tickLabels/>
        <cx:txPr>
          <a:bodyPr vertOverflow="overflow" horzOverflow="overflow" wrap="square" lIns="0" tIns="0" rIns="0" bIns="0"/>
          <a:lstStyle/>
          <a:p>
            <a:pPr algn="ctr" rtl="0">
              <a:defRPr lang="en-US" sz="1000" b="0" i="0" u="none" strike="noStrike" kern="1200" baseline="0">
                <a:solidFill>
                  <a:schemeClr val="dk1"/>
                </a:solidFill>
                <a:latin typeface="+mn-lt"/>
                <a:ea typeface="+mn-ea"/>
                <a:cs typeface="+mn-cs"/>
              </a:defRPr>
            </a:pPr>
            <a:endParaRPr lang="en-US" sz="1000" b="0" i="0" u="none" strike="noStrike" kern="1200" baseline="0">
              <a:solidFill>
                <a:schemeClr val="dk1"/>
              </a:solidFill>
              <a:latin typeface="+mn-lt"/>
              <a:ea typeface="+mn-ea"/>
              <a:cs typeface="+mn-cs"/>
            </a:endParaRPr>
          </a:p>
        </cx:txPr>
      </cx:axis>
    </cx:plotArea>
  </cx:chart>
  <cx:clrMapOvr bg1="lt1" tx1="dk1" bg2="lt2" tx2="dk2" accent1="accent1" accent2="accent2" accent3="accent3" accent4="accent4" accent5="accent5" accent6="accent6" hlink="hlink" folHlink="folHlink"/>
</cx:chartSpace>
</file>

<file path=ppt/charts/chartEx3.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'loan_data Summary Statistics'!$H$2:$H$356</cx:f>
        <cx:lvl ptCount="355" formatCode="#,##0">
          <cx:pt idx="0">4583</cx:pt>
          <cx:pt idx="1">3000</cx:pt>
          <cx:pt idx="2">2583</cx:pt>
          <cx:pt idx="3">6000</cx:pt>
          <cx:pt idx="4">2333</cx:pt>
          <cx:pt idx="5">3200</cx:pt>
          <cx:pt idx="6">1853</cx:pt>
          <cx:pt idx="7">1299</cx:pt>
          <cx:pt idx="8">4950</cx:pt>
          <cx:pt idx="9">3596</cx:pt>
          <cx:pt idx="10">3510</cx:pt>
          <cx:pt idx="11">4887</cx:pt>
          <cx:pt idx="12">7660</cx:pt>
          <cx:pt idx="13">2600</cx:pt>
          <cx:pt idx="14">2799</cx:pt>
          <cx:pt idx="15">4226</cx:pt>
          <cx:pt idx="16">1442</cx:pt>
          <cx:pt idx="17">3167</cx:pt>
          <cx:pt idx="18">4692</cx:pt>
          <cx:pt idx="19">3500</cx:pt>
          <cx:pt idx="20">1828</cx:pt>
          <cx:pt idx="21">3667</cx:pt>
          <cx:pt idx="22">3748</cx:pt>
          <cx:pt idx="23">3600</cx:pt>
          <cx:pt idx="24">1800</cx:pt>
          <cx:pt idx="25">2400</cx:pt>
          <cx:pt idx="26">3941</cx:pt>
          <cx:pt idx="27">4695</cx:pt>
          <cx:pt idx="28">3410</cx:pt>
          <cx:pt idx="29">5649</cx:pt>
          <cx:pt idx="30">5821</cx:pt>
          <cx:pt idx="31">2645</cx:pt>
          <cx:pt idx="32">4000</cx:pt>
          <cx:pt idx="33">1928</cx:pt>
          <cx:pt idx="34">3086</cx:pt>
          <cx:pt idx="35">4230</cx:pt>
          <cx:pt idx="36">4616</cx:pt>
          <cx:pt idx="37">2708</cx:pt>
          <cx:pt idx="38">2132</cx:pt>
          <cx:pt idx="39">3366</cx:pt>
          <cx:pt idx="40">3357</cx:pt>
          <cx:pt idx="41">2500</cx:pt>
          <cx:pt idx="42">3029</cx:pt>
          <cx:pt idx="43">4166</cx:pt>
          <cx:pt idx="44">3200</cx:pt>
          <cx:pt idx="45">7100</cx:pt>
          <cx:pt idx="46">4300</cx:pt>
          <cx:pt idx="47">1875</cx:pt>
          <cx:pt idx="48">3500</cx:pt>
          <cx:pt idx="49">4755</cx:pt>
          <cx:pt idx="50">3750</cx:pt>
          <cx:pt idx="51">1000</cx:pt>
          <cx:pt idx="52">3333</cx:pt>
          <cx:pt idx="53">3846</cx:pt>
          <cx:pt idx="54">3988</cx:pt>
          <cx:pt idx="55">2366</cx:pt>
          <cx:pt idx="56">3333</cx:pt>
          <cx:pt idx="57">2500</cx:pt>
          <cx:pt idx="58">2958</cx:pt>
          <cx:pt idx="59">3273</cx:pt>
          <cx:pt idx="60">4133</cx:pt>
          <cx:pt idx="61">3620</cx:pt>
          <cx:pt idx="62">2484</cx:pt>
          <cx:pt idx="63">1977</cx:pt>
          <cx:pt idx="64">4188</cx:pt>
          <cx:pt idx="65">1759</cx:pt>
          <cx:pt idx="66">4288</cx:pt>
          <cx:pt idx="67">3052</cx:pt>
          <cx:pt idx="68">2071</cx:pt>
          <cx:pt idx="69">5316</cx:pt>
          <cx:pt idx="70">2214</cx:pt>
          <cx:pt idx="71">4166</cx:pt>
          <cx:pt idx="72">2137</cx:pt>
          <cx:pt idx="73">2957</cx:pt>
          <cx:pt idx="74">3692</cx:pt>
          <cx:pt idx="75">2014</cx:pt>
          <cx:pt idx="76">2718</cx:pt>
          <cx:pt idx="77">3459</cx:pt>
          <cx:pt idx="78">4895</cx:pt>
          <cx:pt idx="79">4583</cx:pt>
          <cx:pt idx="80">3316</cx:pt>
          <cx:pt idx="81">4200</cx:pt>
          <cx:pt idx="82">2698</cx:pt>
          <cx:pt idx="83">2330</cx:pt>
          <cx:pt idx="84">1538</cx:pt>
          <cx:pt idx="85">4860</cx:pt>
          <cx:pt idx="86">6277</cx:pt>
          <cx:pt idx="87">2281</cx:pt>
          <cx:pt idx="88">3254</cx:pt>
          <cx:pt idx="89">1863</cx:pt>
          <cx:pt idx="90">3089</cx:pt>
          <cx:pt idx="91">9323</cx:pt>
          <cx:pt idx="92">4583</cx:pt>
          <cx:pt idx="93">2439</cx:pt>
          <cx:pt idx="94">2237</cx:pt>
          <cx:pt idx="95">3522</cx:pt>
          <cx:pt idx="96">4344</cx:pt>
          <cx:pt idx="97">3497</cx:pt>
          <cx:pt idx="98">2045</cx:pt>
          <cx:pt idx="99">3750</cx:pt>
          <cx:pt idx="100">2333</cx:pt>
          <cx:pt idx="101">1916</cx:pt>
          <cx:pt idx="102">4600</cx:pt>
          <cx:pt idx="103">3625</cx:pt>
          <cx:pt idx="104">2178</cx:pt>
          <cx:pt idx="105">2383</cx:pt>
          <cx:pt idx="106">4885</cx:pt>
          <cx:pt idx="107">3858</cx:pt>
          <cx:pt idx="108">4191</cx:pt>
          <cx:pt idx="109">1907</cx:pt>
          <cx:pt idx="110">3416</cx:pt>
          <cx:pt idx="111">2600</cx:pt>
          <cx:pt idx="112">3500</cx:pt>
          <cx:pt idx="113">3917</cx:pt>
          <cx:pt idx="114">4408</cx:pt>
          <cx:pt idx="115">3244</cx:pt>
          <cx:pt idx="116">3975</cx:pt>
          <cx:pt idx="117">2479</cx:pt>
          <cx:pt idx="118">3418</cx:pt>
          <cx:pt idx="119">3430</cx:pt>
          <cx:pt idx="120">5703</cx:pt>
          <cx:pt idx="121">3173</cx:pt>
          <cx:pt idx="122">3850</cx:pt>
          <cx:pt idx="123">150</cx:pt>
          <cx:pt idx="124">3727</cx:pt>
          <cx:pt idx="125">4283</cx:pt>
          <cx:pt idx="126">2221</cx:pt>
          <cx:pt idx="127">4009</cx:pt>
          <cx:pt idx="128">2971</cx:pt>
          <cx:pt idx="129">6250</cx:pt>
          <cx:pt idx="130">4735</cx:pt>
          <cx:pt idx="131">2491</cx:pt>
          <cx:pt idx="132">3189</cx:pt>
          <cx:pt idx="133">3155</cx:pt>
          <cx:pt idx="134">3463</cx:pt>
          <cx:pt idx="135">3812</cx:pt>
          <cx:pt idx="136">3315</cx:pt>
          <cx:pt idx="137">5819</cx:pt>
          <cx:pt idx="138">2510</cx:pt>
          <cx:pt idx="139">6250</cx:pt>
          <cx:pt idx="140">3406</cx:pt>
          <cx:pt idx="141">6050</cx:pt>
          <cx:pt idx="142">9703</cx:pt>
          <cx:pt idx="143">6608</cx:pt>
          <cx:pt idx="144">2882</cx:pt>
          <cx:pt idx="145">1809</cx:pt>
          <cx:pt idx="146">3427</cx:pt>
          <cx:pt idx="147">2583</cx:pt>
          <cx:pt idx="148">6045</cx:pt>
          <cx:pt idx="149">5250</cx:pt>
          <cx:pt idx="150">4931</cx:pt>
          <cx:pt idx="151">2060</cx:pt>
          <cx:pt idx="152">7200</cx:pt>
          <cx:pt idx="153">5166</cx:pt>
          <cx:pt idx="154">4708</cx:pt>
          <cx:pt idx="155">2876</cx:pt>
          <cx:pt idx="156">3237</cx:pt>
          <cx:pt idx="157">2833</cx:pt>
          <cx:pt idx="158">2620</cx:pt>
          <cx:pt idx="159">3900</cx:pt>
          <cx:pt idx="160">2750</cx:pt>
          <cx:pt idx="161">3103</cx:pt>
          <cx:pt idx="162">4100</cx:pt>
          <cx:pt idx="163">3927</cx:pt>
          <cx:pt idx="164">2301</cx:pt>
          <cx:pt idx="165">1811</cx:pt>
          <cx:pt idx="166">3158</cx:pt>
          <cx:pt idx="167">2600</cx:pt>
          <cx:pt idx="168">3704</cx:pt>
          <cx:pt idx="169">4124</cx:pt>
          <cx:pt idx="170">3075</cx:pt>
          <cx:pt idx="171">4400</cx:pt>
          <cx:pt idx="172">3153</cx:pt>
          <cx:pt idx="173">5417</cx:pt>
          <cx:pt idx="174">4666</cx:pt>
          <cx:pt idx="175">2014</cx:pt>
          <cx:pt idx="176">1800</cx:pt>
          <cx:pt idx="177">2875</cx:pt>
          <cx:pt idx="178">5000</cx:pt>
          <cx:pt idx="179">1625</cx:pt>
          <cx:pt idx="180">4000</cx:pt>
          <cx:pt idx="181">3762</cx:pt>
          <cx:pt idx="182">2400</cx:pt>
          <cx:pt idx="183">2917</cx:pt>
          <cx:pt idx="184">2927</cx:pt>
          <cx:pt idx="185">2507</cx:pt>
          <cx:pt idx="186">5746</cx:pt>
          <cx:pt idx="187">3399</cx:pt>
          <cx:pt idx="188">3717</cx:pt>
          <cx:pt idx="189">2058</cx:pt>
          <cx:pt idx="190">3541</cx:pt>
          <cx:pt idx="191">2400</cx:pt>
          <cx:pt idx="192">4342</cx:pt>
          <cx:pt idx="193">3166</cx:pt>
          <cx:pt idx="194">4917</cx:pt>
          <cx:pt idx="195">4333</cx:pt>
          <cx:pt idx="196">2500</cx:pt>
          <cx:pt idx="197">4384</cx:pt>
          <cx:pt idx="198">2935</cx:pt>
          <cx:pt idx="199">2833</cx:pt>
          <cx:pt idx="200">5503</cx:pt>
          <cx:pt idx="201">4160</cx:pt>
          <cx:pt idx="202">2378</cx:pt>
          <cx:pt idx="203">3173</cx:pt>
          <cx:pt idx="204">3083</cx:pt>
          <cx:pt idx="205">2666</cx:pt>
          <cx:pt idx="206">5500</cx:pt>
          <cx:pt idx="207">2423</cx:pt>
          <cx:pt idx="208">3813</cx:pt>
          <cx:pt idx="209">3875</cx:pt>
          <cx:pt idx="210">3000</cx:pt>
          <cx:pt idx="211">4723</cx:pt>
          <cx:pt idx="212">4750</cx:pt>
          <cx:pt idx="213">3013</cx:pt>
          <cx:pt idx="214">6822</cx:pt>
          <cx:pt idx="215">6216</cx:pt>
          <cx:pt idx="216">2500</cx:pt>
          <cx:pt idx="217">5124</cx:pt>
          <cx:pt idx="218">3062</cx:pt>
          <cx:pt idx="219">4817</cx:pt>
          <cx:pt idx="220">8750</cx:pt>
          <cx:pt idx="221">4310</cx:pt>
          <cx:pt idx="222">3069</cx:pt>
          <cx:pt idx="223">5391</cx:pt>
          <cx:pt idx="224">7167</cx:pt>
          <cx:pt idx="225">4566</cx:pt>
          <cx:pt idx="226">2346</cx:pt>
          <cx:pt idx="227">2333</cx:pt>
          <cx:pt idx="228">5488</cx:pt>
          <cx:pt idx="229">2583</cx:pt>
          <cx:pt idx="230">1993</cx:pt>
          <cx:pt idx="231">3100</cx:pt>
          <cx:pt idx="232">3276</cx:pt>
          <cx:pt idx="233">3180</cx:pt>
          <cx:pt idx="234">3033</cx:pt>
          <cx:pt idx="235">3902</cx:pt>
          <cx:pt idx="236">1500</cx:pt>
          <cx:pt idx="237">2889</cx:pt>
          <cx:pt idx="238">2755</cx:pt>
          <cx:pt idx="239">2500</cx:pt>
          <cx:pt idx="240">1963</cx:pt>
          <cx:pt idx="241">4547</cx:pt>
          <cx:pt idx="242">2167</cx:pt>
          <cx:pt idx="243">2213</cx:pt>
          <cx:pt idx="244">3867</cx:pt>
          <cx:pt idx="245">2253</cx:pt>
          <cx:pt idx="246">2995</cx:pt>
          <cx:pt idx="247">1025</cx:pt>
          <cx:pt idx="248">3246</cx:pt>
          <cx:pt idx="249">5829</cx:pt>
          <cx:pt idx="250">2720</cx:pt>
          <cx:pt idx="251">1820</cx:pt>
          <cx:pt idx="252">7250</cx:pt>
          <cx:pt idx="253">2666</cx:pt>
          <cx:pt idx="254">4606</cx:pt>
          <cx:pt idx="255">5935</cx:pt>
          <cx:pt idx="256">2920</cx:pt>
          <cx:pt idx="257">2717</cx:pt>
          <cx:pt idx="258">8624</cx:pt>
          <cx:pt idx="259">6500</cx:pt>
          <cx:pt idx="260">2425</cx:pt>
          <cx:pt idx="261">3750</cx:pt>
          <cx:pt idx="262">1926</cx:pt>
          <cx:pt idx="263">7142</cx:pt>
          <cx:pt idx="264">4707</cx:pt>
          <cx:pt idx="265">3466</cx:pt>
          <cx:pt idx="266">4652</cx:pt>
          <cx:pt idx="267">3340</cx:pt>
          <cx:pt idx="268">2309</cx:pt>
          <cx:pt idx="269">1958</cx:pt>
          <cx:pt idx="270">3948</cx:pt>
          <cx:pt idx="271">2483</cx:pt>
          <cx:pt idx="272">7085</cx:pt>
          <cx:pt idx="273">3859</cx:pt>
          <cx:pt idx="274">4301</cx:pt>
          <cx:pt idx="275">4354</cx:pt>
          <cx:pt idx="276">7740</cx:pt>
          <cx:pt idx="277">4166</cx:pt>
          <cx:pt idx="278">6000</cx:pt>
          <cx:pt idx="279">2947</cx:pt>
          <cx:pt idx="280">4333</cx:pt>
          <cx:pt idx="281">2653</cx:pt>
          <cx:pt idx="282">4691</cx:pt>
          <cx:pt idx="283">2500</cx:pt>
          <cx:pt idx="284">3095</cx:pt>
          <cx:pt idx="285">2083</cx:pt>
          <cx:pt idx="286">1958</cx:pt>
          <cx:pt idx="287">3547</cx:pt>
          <cx:pt idx="288">2435</cx:pt>
          <cx:pt idx="289">2699</cx:pt>
          <cx:pt idx="290">3691</cx:pt>
          <cx:pt idx="291">3597</cx:pt>
          <cx:pt idx="292">3326</cx:pt>
          <cx:pt idx="293">2600</cx:pt>
          <cx:pt idx="294">4625</cx:pt>
          <cx:pt idx="295">2895</cx:pt>
          <cx:pt idx="296">645</cx:pt>
          <cx:pt idx="297">3159</cx:pt>
          <cx:pt idx="298">4050</cx:pt>
          <cx:pt idx="299">3814</cx:pt>
          <cx:pt idx="300">3598</cx:pt>
          <cx:pt idx="301">3283</cx:pt>
          <cx:pt idx="302">2130</cx:pt>
          <cx:pt idx="303">3466</cx:pt>
          <cx:pt idx="304">2031</cx:pt>
          <cx:pt idx="305">3074</cx:pt>
          <cx:pt idx="306">3400</cx:pt>
          <cx:pt idx="307">2192</cx:pt>
          <cx:pt idx="308">2500</cx:pt>
          <cx:pt idx="309">5677</cx:pt>
          <cx:pt idx="310">3775</cx:pt>
          <cx:pt idx="311">2679</cx:pt>
          <cx:pt idx="312">6783</cx:pt>
          <cx:pt idx="313">4281</cx:pt>
          <cx:pt idx="314">3588</cx:pt>
          <cx:pt idx="315">3617</cx:pt>
          <cx:pt idx="316">2917</cx:pt>
          <cx:pt idx="317">4608</cx:pt>
          <cx:pt idx="318">2138</cx:pt>
          <cx:pt idx="319">2239</cx:pt>
          <cx:pt idx="320">3017</cx:pt>
          <cx:pt idx="321">3358</cx:pt>
          <cx:pt idx="322">2526</cx:pt>
          <cx:pt idx="323">5000</cx:pt>
          <cx:pt idx="324">2785</cx:pt>
          <cx:pt idx="325">3593</cx:pt>
          <cx:pt idx="326">5468</cx:pt>
          <cx:pt idx="327">2667</cx:pt>
          <cx:pt idx="328">3675</cx:pt>
          <cx:pt idx="329">5800</cx:pt>
          <cx:pt idx="330">4467</cx:pt>
          <cx:pt idx="331">3333</cx:pt>
          <cx:pt idx="332">3400</cx:pt>
          <cx:pt idx="333">2378</cx:pt>
          <cx:pt idx="334">3166</cx:pt>
          <cx:pt idx="335">6406</cx:pt>
          <cx:pt idx="336">3159</cx:pt>
          <cx:pt idx="337">3229</cx:pt>
          <cx:pt idx="338">1782</cx:pt>
          <cx:pt idx="339">1836</cx:pt>
          <cx:pt idx="340">3166</cx:pt>
          <cx:pt idx="341">1880</cx:pt>
          <cx:pt idx="342">2787</cx:pt>
          <cx:pt idx="343">2297</cx:pt>
          <cx:pt idx="344">2165</cx:pt>
          <cx:pt idx="345">2726</cx:pt>
          <cx:pt idx="346">3000</cx:pt>
          <cx:pt idx="347">3859</cx:pt>
          <cx:pt idx="348">3833</cx:pt>
          <cx:pt idx="349">2987</cx:pt>
          <cx:pt idx="350">5703</cx:pt>
          <cx:pt idx="351">3232</cx:pt>
          <cx:pt idx="352">2900</cx:pt>
          <cx:pt idx="353">4106</cx:pt>
          <cx:pt idx="354">4583</cx:pt>
        </cx:lvl>
      </cx:numDim>
    </cx:data>
  </cx:chartData>
  <cx:chart>
    <cx:title pos="t" align="ctr" overlay="0">
      <cx:tx>
        <cx:txData>
          <cx:v>Frequency Distribution of ApplicantIncome</cx:v>
        </cx:txData>
      </cx:tx>
      <cx:txPr>
        <a:bodyPr spcFirstLastPara="1" vertOverflow="ellipsis" horzOverflow="overflow" wrap="square" lIns="0" tIns="0" rIns="0" bIns="0" anchor="ctr" anchorCtr="1"/>
        <a:lstStyle/>
        <a:p>
          <a:pPr algn="ctr" rtl="0">
            <a:defRPr lang="en-US" sz="1000" b="1" i="0" u="none" strike="noStrike" kern="1200" baseline="0">
              <a:solidFill>
                <a:schemeClr val="dk1"/>
              </a:solidFill>
              <a:latin typeface="+mn-lt"/>
              <a:ea typeface="+mn-ea"/>
              <a:cs typeface="+mn-cs"/>
            </a:defRPr>
          </a:pPr>
          <a:r>
            <a:rPr lang="en-US" sz="1000" b="1" i="0" u="none" strike="noStrike" kern="1200" baseline="0">
              <a:solidFill>
                <a:schemeClr val="dk1"/>
              </a:solidFill>
              <a:latin typeface="+mn-lt"/>
              <a:ea typeface="+mn-ea"/>
              <a:cs typeface="+mn-cs"/>
            </a:rPr>
            <a:t>Frequency Distribution of ApplicantIncome</a:t>
          </a:r>
        </a:p>
      </cx:txPr>
    </cx:title>
    <cx:plotArea>
      <cx:plotAreaRegion>
        <cx:series layoutId="clusteredColumn" uniqueId="{23E52E00-B49B-421D-AE54-869368162060}">
          <cx:dataLabels>
            <cx:txPr>
              <a:bodyPr vertOverflow="overflow" horzOverflow="overflow" wrap="square" lIns="0" tIns="0" rIns="0" bIns="0"/>
              <a:lstStyle/>
              <a:p>
                <a:pPr algn="ctr" rtl="0">
                  <a:defRPr lang="en-US" sz="1000" b="0" i="0" u="none" strike="noStrike" kern="1200" baseline="0">
                    <a:solidFill>
                      <a:schemeClr val="dk1"/>
                    </a:solidFill>
                    <a:latin typeface="+mn-lt"/>
                    <a:ea typeface="+mn-ea"/>
                    <a:cs typeface="+mn-cs"/>
                  </a:defRPr>
                </a:pPr>
                <a:endParaRPr lang="en-US" sz="1000" b="0" i="0" u="none" strike="noStrike" kern="1200" baseline="0">
                  <a:solidFill>
                    <a:schemeClr val="dk1"/>
                  </a:solidFill>
                  <a:latin typeface="+mn-lt"/>
                  <a:ea typeface="+mn-ea"/>
                  <a:cs typeface="+mn-cs"/>
                </a:endParaRPr>
              </a:p>
            </cx:txPr>
            <cx:visibility seriesName="0" categoryName="0" value="1"/>
          </cx:dataLabels>
          <cx:dataId val="0"/>
          <cx:layoutPr>
            <cx:binning intervalClosed="r" overflow="5503.0001000000002">
              <cx:binSize val="500"/>
            </cx:binning>
          </cx:layoutPr>
        </cx:series>
      </cx:plotAreaRegion>
      <cx:axis id="0">
        <cx:catScaling gapWidth="0.330000013"/>
        <cx:title>
          <cx:tx>
            <cx:txData>
              <cx:v>ApplicantIncome</cx:v>
            </cx:txData>
          </cx:tx>
          <cx:txPr>
            <a:bodyPr vertOverflow="overflow" horzOverflow="overflow" wrap="square" lIns="0" tIns="0" rIns="0" bIns="0"/>
            <a:lstStyle/>
            <a:p>
              <a:pPr algn="ctr" rtl="0">
                <a:defRPr lang="en-US" sz="1000" b="0" i="0" u="none" strike="noStrike" kern="1200" baseline="0">
                  <a:solidFill>
                    <a:schemeClr val="dk1"/>
                  </a:solidFill>
                  <a:latin typeface="+mn-lt"/>
                  <a:ea typeface="+mn-ea"/>
                  <a:cs typeface="+mn-cs"/>
                </a:defRPr>
              </a:pPr>
              <a:r>
                <a:rPr lang="en-US" sz="1000" b="0" i="0" u="none" strike="noStrike" kern="1200" baseline="0">
                  <a:solidFill>
                    <a:schemeClr val="dk1"/>
                  </a:solidFill>
                  <a:latin typeface="+mn-lt"/>
                  <a:ea typeface="+mn-ea"/>
                  <a:cs typeface="+mn-cs"/>
                </a:rPr>
                <a:t>ApplicantIncome</a:t>
              </a:r>
            </a:p>
          </cx:txPr>
        </cx:title>
        <cx:tickLabels/>
        <cx:txPr>
          <a:bodyPr vertOverflow="overflow" horzOverflow="overflow" wrap="square" lIns="0" tIns="0" rIns="0" bIns="0"/>
          <a:lstStyle/>
          <a:p>
            <a:pPr algn="ctr" rtl="0">
              <a:defRPr lang="en-US" sz="1000" b="0" i="0" u="none" strike="noStrike" kern="1200" baseline="0">
                <a:solidFill>
                  <a:schemeClr val="dk1"/>
                </a:solidFill>
                <a:latin typeface="+mn-lt"/>
                <a:ea typeface="+mn-ea"/>
                <a:cs typeface="+mn-cs"/>
              </a:defRPr>
            </a:pPr>
            <a:endParaRPr lang="en-US" sz="1000" b="0" i="0" u="none" strike="noStrike" kern="1200" baseline="0">
              <a:solidFill>
                <a:schemeClr val="dk1"/>
              </a:solidFill>
              <a:latin typeface="+mn-lt"/>
              <a:ea typeface="+mn-ea"/>
              <a:cs typeface="+mn-cs"/>
            </a:endParaRPr>
          </a:p>
        </cx:txPr>
      </cx:axis>
      <cx:axis id="1">
        <cx:valScaling/>
        <cx:title>
          <cx:tx>
            <cx:txData>
              <cx:v>Frequency</cx:v>
            </cx:txData>
          </cx:tx>
          <cx:txPr>
            <a:bodyPr vertOverflow="overflow" horzOverflow="overflow" wrap="square" lIns="0" tIns="0" rIns="0" bIns="0"/>
            <a:lstStyle/>
            <a:p>
              <a:pPr algn="ctr" rtl="0">
                <a:defRPr lang="en-US" sz="1000" b="0" i="0" u="none" strike="noStrike" kern="1200" baseline="0">
                  <a:solidFill>
                    <a:schemeClr val="dk1"/>
                  </a:solidFill>
                  <a:latin typeface="+mn-lt"/>
                  <a:ea typeface="+mn-ea"/>
                  <a:cs typeface="+mn-cs"/>
                </a:defRPr>
              </a:pPr>
              <a:r>
                <a:rPr lang="en-US" sz="1000" b="0" i="0" u="none" strike="noStrike" kern="1200" baseline="0">
                  <a:solidFill>
                    <a:schemeClr val="dk1"/>
                  </a:solidFill>
                  <a:latin typeface="+mn-lt"/>
                  <a:ea typeface="+mn-ea"/>
                  <a:cs typeface="+mn-cs"/>
                </a:rPr>
                <a:t>Frequency</a:t>
              </a:r>
            </a:p>
          </cx:txPr>
        </cx:title>
        <cx:majorGridlines/>
        <cx:tickLabels/>
        <cx:txPr>
          <a:bodyPr vertOverflow="overflow" horzOverflow="overflow" wrap="square" lIns="0" tIns="0" rIns="0" bIns="0"/>
          <a:lstStyle/>
          <a:p>
            <a:pPr algn="ctr" rtl="0">
              <a:defRPr lang="en-US" sz="1000" b="0" i="0" u="none" strike="noStrike" kern="1200" baseline="0">
                <a:solidFill>
                  <a:schemeClr val="dk1"/>
                </a:solidFill>
                <a:latin typeface="+mn-lt"/>
                <a:ea typeface="+mn-ea"/>
                <a:cs typeface="+mn-cs"/>
              </a:defRPr>
            </a:pPr>
            <a:endParaRPr lang="en-US" sz="1000" b="0" i="0" u="none" strike="noStrike" kern="1200" baseline="0">
              <a:solidFill>
                <a:schemeClr val="dk1"/>
              </a:solidFill>
              <a:latin typeface="+mn-lt"/>
              <a:ea typeface="+mn-ea"/>
              <a:cs typeface="+mn-cs"/>
            </a:endParaRPr>
          </a:p>
        </cx:txPr>
      </cx:axis>
    </cx:plotArea>
  </cx:chart>
  <cx:clrMapOvr bg1="lt1" tx1="dk1" bg2="lt2" tx2="dk2" accent1="accent1" accent2="accent2" accent3="accent3" accent4="accent4" accent5="accent5" accent6="accent6" hlink="hlink" folHlink="folHlink"/>
</cx: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withinLinear" id="19">
  <a:schemeClr val="accent6"/>
</cs:colorStyle>
</file>

<file path=ppt/charts/colors14.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withinLinear" id="19">
  <a:schemeClr val="accent6"/>
</cs:colorStyle>
</file>

<file path=ppt/charts/colors2.xml><?xml version="1.0" encoding="utf-8"?>
<cs:colorStyle xmlns:cs="http://schemas.microsoft.com/office/drawing/2012/chartStyle" xmlns:a="http://schemas.openxmlformats.org/drawingml/2006/main" meth="withinLinear" id="15">
  <a:schemeClr val="accent2"/>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withinLinear" id="15">
  <a:schemeClr val="accent2"/>
</cs:colorStyle>
</file>

<file path=ppt/charts/colors6.xml><?xml version="1.0" encoding="utf-8"?>
<cs:colorStyle xmlns:cs="http://schemas.microsoft.com/office/drawing/2012/chartStyle" xmlns:a="http://schemas.openxmlformats.org/drawingml/2006/main" meth="withinLinearReversed" id="21">
  <a:schemeClr val="accent1"/>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36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14.xml><?xml version="1.0" encoding="utf-8"?>
<cs:chartStyle xmlns:cs="http://schemas.microsoft.com/office/drawing/2012/chartStyle" xmlns:a="http://schemas.openxmlformats.org/drawingml/2006/main" id="36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15.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36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255">
  <cs:axisTitle>
    <cs:lnRef idx="0"/>
    <cs:fillRef idx="0"/>
    <cs:effectRef idx="0"/>
    <cs:fontRef idx="minor">
      <a:schemeClr val="tx2"/>
    </cs:fontRef>
    <cs:defRPr sz="900"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900" kern="1200"/>
  </cs:chartArea>
  <cs:dataLabel>
    <cs:lnRef idx="0"/>
    <cs:fillRef idx="0"/>
    <cs:effectRef idx="0"/>
    <cs:fontRef idx="minor">
      <a:schemeClr val="tx2"/>
    </cs:fontRef>
    <cs:defRPr sz="900"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900"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900"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1600"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900"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900" kern="1200"/>
  </cs:valueAxis>
  <cs:wall>
    <cs:lnRef idx="0"/>
    <cs:fillRef idx="0"/>
    <cs:effectRef idx="0"/>
    <cs:fontRef idx="minor">
      <a:schemeClr val="tx2"/>
    </cs:fontRef>
  </cs:wall>
</cs:chartStyle>
</file>

<file path=ppt/charts/style3.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55">
  <cs:axisTitle>
    <cs:lnRef idx="0"/>
    <cs:fillRef idx="0"/>
    <cs:effectRef idx="0"/>
    <cs:fontRef idx="minor">
      <a:schemeClr val="tx2"/>
    </cs:fontRef>
    <cs:defRPr sz="900"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900" kern="1200"/>
  </cs:chartArea>
  <cs:dataLabel>
    <cs:lnRef idx="0"/>
    <cs:fillRef idx="0"/>
    <cs:effectRef idx="0"/>
    <cs:fontRef idx="minor">
      <a:schemeClr val="tx2"/>
    </cs:fontRef>
    <cs:defRPr sz="900"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900"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900"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1600"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900"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900" kern="1200"/>
  </cs:valueAxis>
  <cs:wall>
    <cs:lnRef idx="0"/>
    <cs:fillRef idx="0"/>
    <cs:effectRef idx="0"/>
    <cs:fontRef idx="minor">
      <a:schemeClr val="tx2"/>
    </cs:fontRef>
  </cs:wall>
</cs:chartStyle>
</file>

<file path=ppt/charts/style6.xml><?xml version="1.0" encoding="utf-8"?>
<cs:chartStyle xmlns:cs="http://schemas.microsoft.com/office/drawing/2012/chartStyle" xmlns:a="http://schemas.openxmlformats.org/drawingml/2006/main" id="220">
  <cs:axisTitle>
    <cs:lnRef idx="0"/>
    <cs:fillRef idx="0"/>
    <cs:effectRef idx="0"/>
    <cs:fontRef idx="minor">
      <a:schemeClr val="tx2"/>
    </cs:fontRef>
    <cs:defRPr sz="900"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900" kern="1200"/>
  </cs:chartArea>
  <cs:dataLabel>
    <cs:lnRef idx="0"/>
    <cs:fillRef idx="0"/>
    <cs:effectRef idx="0"/>
    <cs:fontRef idx="minor">
      <a:schemeClr val="tx2"/>
    </cs:fontRef>
    <cs:defRPr sz="900"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900"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900"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1600"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900"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900" kern="1200"/>
  </cs:valueAxis>
  <cs:wall>
    <cs:lnRef idx="0"/>
    <cs:fillRef idx="0"/>
    <cs:effectRef idx="0"/>
    <cs:fontRef idx="minor">
      <a:schemeClr val="tx2"/>
    </cs:fontRef>
  </cs:wall>
</cs:chartStyle>
</file>

<file path=ppt/charts/style7.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_rels/data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svg"/><Relationship Id="rId1" Type="http://schemas.openxmlformats.org/officeDocument/2006/relationships/image" Target="../media/image26.png"/><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29.svg"/></Relationships>
</file>

<file path=ppt/diagrams/_rels/data4.xml.rels><?xml version="1.0" encoding="UTF-8" standalone="yes"?>
<Relationships xmlns="http://schemas.openxmlformats.org/package/2006/relationships"><Relationship Id="rId8" Type="http://schemas.openxmlformats.org/officeDocument/2006/relationships/image" Target="../media/image40.sv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svg"/><Relationship Id="rId1" Type="http://schemas.openxmlformats.org/officeDocument/2006/relationships/image" Target="../media/image33.png"/><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36.svg"/></Relationships>
</file>

<file path=ppt/diagrams/_rels/drawing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svg"/><Relationship Id="rId1" Type="http://schemas.openxmlformats.org/officeDocument/2006/relationships/image" Target="../media/image26.png"/><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29.svg"/></Relationships>
</file>

<file path=ppt/diagrams/_rels/drawing4.xml.rels><?xml version="1.0" encoding="UTF-8" standalone="yes"?>
<Relationships xmlns="http://schemas.openxmlformats.org/package/2006/relationships"><Relationship Id="rId8" Type="http://schemas.openxmlformats.org/officeDocument/2006/relationships/image" Target="../media/image40.sv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svg"/><Relationship Id="rId1" Type="http://schemas.openxmlformats.org/officeDocument/2006/relationships/image" Target="../media/image33.png"/><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36.sv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1CF7662-CD96-45EE-845D-E9BC80B27590}" type="doc">
      <dgm:prSet loTypeId="urn:microsoft.com/office/officeart/2005/8/layout/vProcess5" loCatId="process" qsTypeId="urn:microsoft.com/office/officeart/2005/8/quickstyle/simple1" qsCatId="simple" csTypeId="urn:microsoft.com/office/officeart/2005/8/colors/colorful2" csCatId="colorful" phldr="1"/>
      <dgm:spPr/>
      <dgm:t>
        <a:bodyPr/>
        <a:lstStyle/>
        <a:p>
          <a:endParaRPr lang="en-US"/>
        </a:p>
      </dgm:t>
    </dgm:pt>
    <dgm:pt modelId="{DE1516CD-5CC8-4858-8294-CF506A5994FC}">
      <dgm:prSet/>
      <dgm:spPr/>
      <dgm:t>
        <a:bodyPr/>
        <a:lstStyle/>
        <a:p>
          <a:r>
            <a:rPr lang="en-US" dirty="0"/>
            <a:t>By doing comprehensive analysis in Excel it is evident that the loan approval is dependent on the following aspects:</a:t>
          </a:r>
        </a:p>
      </dgm:t>
    </dgm:pt>
    <dgm:pt modelId="{DBD1B81E-40C2-42DF-96FB-A3064BECBA7B}" type="parTrans" cxnId="{226B766D-01EF-48A0-864E-040BCAF8AF55}">
      <dgm:prSet/>
      <dgm:spPr/>
      <dgm:t>
        <a:bodyPr/>
        <a:lstStyle/>
        <a:p>
          <a:endParaRPr lang="en-US"/>
        </a:p>
      </dgm:t>
    </dgm:pt>
    <dgm:pt modelId="{5159CC63-2B0A-42CD-9466-09A3DB836F76}" type="sibTrans" cxnId="{226B766D-01EF-48A0-864E-040BCAF8AF55}">
      <dgm:prSet/>
      <dgm:spPr/>
      <dgm:t>
        <a:bodyPr/>
        <a:lstStyle/>
        <a:p>
          <a:endParaRPr lang="en-US"/>
        </a:p>
      </dgm:t>
    </dgm:pt>
    <dgm:pt modelId="{13CE8441-8916-415E-8711-4CEA0EBE53BD}">
      <dgm:prSet/>
      <dgm:spPr/>
      <dgm:t>
        <a:bodyPr/>
        <a:lstStyle/>
        <a:p>
          <a:r>
            <a:rPr lang="en-US"/>
            <a:t>Gender of the Applicant</a:t>
          </a:r>
        </a:p>
      </dgm:t>
    </dgm:pt>
    <dgm:pt modelId="{D0D2CAD7-FA90-4AC1-9933-F5095FE4BAA3}" type="parTrans" cxnId="{5B639158-675C-425F-822B-ABA865290A11}">
      <dgm:prSet/>
      <dgm:spPr/>
      <dgm:t>
        <a:bodyPr/>
        <a:lstStyle/>
        <a:p>
          <a:endParaRPr lang="en-US"/>
        </a:p>
      </dgm:t>
    </dgm:pt>
    <dgm:pt modelId="{9CAB12DD-D7DD-452F-84C1-1CF3D5118ACB}" type="sibTrans" cxnId="{5B639158-675C-425F-822B-ABA865290A11}">
      <dgm:prSet/>
      <dgm:spPr/>
      <dgm:t>
        <a:bodyPr/>
        <a:lstStyle/>
        <a:p>
          <a:endParaRPr lang="en-US"/>
        </a:p>
      </dgm:t>
    </dgm:pt>
    <dgm:pt modelId="{B052482C-675B-454F-B2BA-AF724B3F65E5}">
      <dgm:prSet/>
      <dgm:spPr/>
      <dgm:t>
        <a:bodyPr/>
        <a:lstStyle/>
        <a:p>
          <a:r>
            <a:rPr lang="en-US"/>
            <a:t>Applicant and Co-applicant Income</a:t>
          </a:r>
        </a:p>
      </dgm:t>
    </dgm:pt>
    <dgm:pt modelId="{277C34D9-C36C-441C-A926-6463C023B2AC}" type="parTrans" cxnId="{2655D047-1C87-42A7-AFED-834C2E6F07FA}">
      <dgm:prSet/>
      <dgm:spPr/>
      <dgm:t>
        <a:bodyPr/>
        <a:lstStyle/>
        <a:p>
          <a:endParaRPr lang="en-US"/>
        </a:p>
      </dgm:t>
    </dgm:pt>
    <dgm:pt modelId="{A37CFE87-9392-48CB-8863-1BBDEEA48ED6}" type="sibTrans" cxnId="{2655D047-1C87-42A7-AFED-834C2E6F07FA}">
      <dgm:prSet/>
      <dgm:spPr/>
      <dgm:t>
        <a:bodyPr/>
        <a:lstStyle/>
        <a:p>
          <a:endParaRPr lang="en-US"/>
        </a:p>
      </dgm:t>
    </dgm:pt>
    <dgm:pt modelId="{E9200BA6-CCE5-4E2E-BC7B-ACD1EBA88F96}">
      <dgm:prSet/>
      <dgm:spPr/>
      <dgm:t>
        <a:bodyPr/>
        <a:lstStyle/>
        <a:p>
          <a:r>
            <a:rPr lang="en-US"/>
            <a:t>Applicant Credit History</a:t>
          </a:r>
        </a:p>
      </dgm:t>
    </dgm:pt>
    <dgm:pt modelId="{6E39F1F3-F4A8-4C33-93D8-23433D1B47F5}" type="parTrans" cxnId="{F04E1D7A-FBAD-459A-BD67-7176E5A4447C}">
      <dgm:prSet/>
      <dgm:spPr/>
      <dgm:t>
        <a:bodyPr/>
        <a:lstStyle/>
        <a:p>
          <a:endParaRPr lang="en-US"/>
        </a:p>
      </dgm:t>
    </dgm:pt>
    <dgm:pt modelId="{FF53F747-05C8-429B-8ADE-0F8BB5783DA4}" type="sibTrans" cxnId="{F04E1D7A-FBAD-459A-BD67-7176E5A4447C}">
      <dgm:prSet/>
      <dgm:spPr/>
      <dgm:t>
        <a:bodyPr/>
        <a:lstStyle/>
        <a:p>
          <a:endParaRPr lang="en-US"/>
        </a:p>
      </dgm:t>
    </dgm:pt>
    <dgm:pt modelId="{5618BDC3-2F91-4595-8A3B-0E979DFAC470}">
      <dgm:prSet/>
      <dgm:spPr/>
      <dgm:t>
        <a:bodyPr/>
        <a:lstStyle/>
        <a:p>
          <a:r>
            <a:rPr lang="en-US" dirty="0"/>
            <a:t>Loan Amount requested by the Applicant</a:t>
          </a:r>
        </a:p>
      </dgm:t>
    </dgm:pt>
    <dgm:pt modelId="{5AECA3E3-C5FD-4C20-9C01-BAB3F9932640}" type="parTrans" cxnId="{B720CA9D-A9BE-4721-9AC7-10676D0C883C}">
      <dgm:prSet/>
      <dgm:spPr/>
      <dgm:t>
        <a:bodyPr/>
        <a:lstStyle/>
        <a:p>
          <a:endParaRPr lang="en-US"/>
        </a:p>
      </dgm:t>
    </dgm:pt>
    <dgm:pt modelId="{27A38ABC-445D-4754-B57B-DA300296A1C2}" type="sibTrans" cxnId="{B720CA9D-A9BE-4721-9AC7-10676D0C883C}">
      <dgm:prSet/>
      <dgm:spPr/>
      <dgm:t>
        <a:bodyPr/>
        <a:lstStyle/>
        <a:p>
          <a:endParaRPr lang="en-US"/>
        </a:p>
      </dgm:t>
    </dgm:pt>
    <dgm:pt modelId="{44F8DBE5-9B5B-4DFA-AB59-A2E3C5A716ED}" type="pres">
      <dgm:prSet presAssocID="{B1CF7662-CD96-45EE-845D-E9BC80B27590}" presName="outerComposite" presStyleCnt="0">
        <dgm:presLayoutVars>
          <dgm:chMax val="5"/>
          <dgm:dir/>
          <dgm:resizeHandles val="exact"/>
        </dgm:presLayoutVars>
      </dgm:prSet>
      <dgm:spPr/>
    </dgm:pt>
    <dgm:pt modelId="{96C0D197-9EC8-41FC-9549-5B5A6C3FB71F}" type="pres">
      <dgm:prSet presAssocID="{B1CF7662-CD96-45EE-845D-E9BC80B27590}" presName="dummyMaxCanvas" presStyleCnt="0">
        <dgm:presLayoutVars/>
      </dgm:prSet>
      <dgm:spPr/>
    </dgm:pt>
    <dgm:pt modelId="{590E2B05-5ADD-4CDA-8694-485AC2555E7E}" type="pres">
      <dgm:prSet presAssocID="{B1CF7662-CD96-45EE-845D-E9BC80B27590}" presName="FiveNodes_1" presStyleLbl="node1" presStyleIdx="0" presStyleCnt="5">
        <dgm:presLayoutVars>
          <dgm:bulletEnabled val="1"/>
        </dgm:presLayoutVars>
      </dgm:prSet>
      <dgm:spPr/>
    </dgm:pt>
    <dgm:pt modelId="{4C8A1C38-7456-41FF-9E0D-0E067F190FC7}" type="pres">
      <dgm:prSet presAssocID="{B1CF7662-CD96-45EE-845D-E9BC80B27590}" presName="FiveNodes_2" presStyleLbl="node1" presStyleIdx="1" presStyleCnt="5">
        <dgm:presLayoutVars>
          <dgm:bulletEnabled val="1"/>
        </dgm:presLayoutVars>
      </dgm:prSet>
      <dgm:spPr/>
    </dgm:pt>
    <dgm:pt modelId="{982A4752-5DBC-4436-8A8D-BD153A7FDFE8}" type="pres">
      <dgm:prSet presAssocID="{B1CF7662-CD96-45EE-845D-E9BC80B27590}" presName="FiveNodes_3" presStyleLbl="node1" presStyleIdx="2" presStyleCnt="5">
        <dgm:presLayoutVars>
          <dgm:bulletEnabled val="1"/>
        </dgm:presLayoutVars>
      </dgm:prSet>
      <dgm:spPr/>
    </dgm:pt>
    <dgm:pt modelId="{E0196385-16BF-4044-9C29-CFC7F3369717}" type="pres">
      <dgm:prSet presAssocID="{B1CF7662-CD96-45EE-845D-E9BC80B27590}" presName="FiveNodes_4" presStyleLbl="node1" presStyleIdx="3" presStyleCnt="5">
        <dgm:presLayoutVars>
          <dgm:bulletEnabled val="1"/>
        </dgm:presLayoutVars>
      </dgm:prSet>
      <dgm:spPr/>
    </dgm:pt>
    <dgm:pt modelId="{F8B445D4-F950-40EF-85C9-CD11A4909B3C}" type="pres">
      <dgm:prSet presAssocID="{B1CF7662-CD96-45EE-845D-E9BC80B27590}" presName="FiveNodes_5" presStyleLbl="node1" presStyleIdx="4" presStyleCnt="5">
        <dgm:presLayoutVars>
          <dgm:bulletEnabled val="1"/>
        </dgm:presLayoutVars>
      </dgm:prSet>
      <dgm:spPr/>
    </dgm:pt>
    <dgm:pt modelId="{AD4D27ED-204F-4805-B53D-913EE6345A6C}" type="pres">
      <dgm:prSet presAssocID="{B1CF7662-CD96-45EE-845D-E9BC80B27590}" presName="FiveConn_1-2" presStyleLbl="fgAccFollowNode1" presStyleIdx="0" presStyleCnt="4">
        <dgm:presLayoutVars>
          <dgm:bulletEnabled val="1"/>
        </dgm:presLayoutVars>
      </dgm:prSet>
      <dgm:spPr/>
    </dgm:pt>
    <dgm:pt modelId="{9E8BBD56-4BB2-4F8C-8F43-3DB946B2254C}" type="pres">
      <dgm:prSet presAssocID="{B1CF7662-CD96-45EE-845D-E9BC80B27590}" presName="FiveConn_2-3" presStyleLbl="fgAccFollowNode1" presStyleIdx="1" presStyleCnt="4">
        <dgm:presLayoutVars>
          <dgm:bulletEnabled val="1"/>
        </dgm:presLayoutVars>
      </dgm:prSet>
      <dgm:spPr/>
    </dgm:pt>
    <dgm:pt modelId="{BE63F042-6AA1-4365-AC28-81B278AB71A1}" type="pres">
      <dgm:prSet presAssocID="{B1CF7662-CD96-45EE-845D-E9BC80B27590}" presName="FiveConn_3-4" presStyleLbl="fgAccFollowNode1" presStyleIdx="2" presStyleCnt="4">
        <dgm:presLayoutVars>
          <dgm:bulletEnabled val="1"/>
        </dgm:presLayoutVars>
      </dgm:prSet>
      <dgm:spPr/>
    </dgm:pt>
    <dgm:pt modelId="{E8F0F797-0695-4B43-A8D1-CA5774182367}" type="pres">
      <dgm:prSet presAssocID="{B1CF7662-CD96-45EE-845D-E9BC80B27590}" presName="FiveConn_4-5" presStyleLbl="fgAccFollowNode1" presStyleIdx="3" presStyleCnt="4">
        <dgm:presLayoutVars>
          <dgm:bulletEnabled val="1"/>
        </dgm:presLayoutVars>
      </dgm:prSet>
      <dgm:spPr/>
    </dgm:pt>
    <dgm:pt modelId="{C804234C-6757-438C-BCBA-527CB2CE95B8}" type="pres">
      <dgm:prSet presAssocID="{B1CF7662-CD96-45EE-845D-E9BC80B27590}" presName="FiveNodes_1_text" presStyleLbl="node1" presStyleIdx="4" presStyleCnt="5">
        <dgm:presLayoutVars>
          <dgm:bulletEnabled val="1"/>
        </dgm:presLayoutVars>
      </dgm:prSet>
      <dgm:spPr/>
    </dgm:pt>
    <dgm:pt modelId="{2AE7CC37-233D-4158-B2D6-A147AD4CD356}" type="pres">
      <dgm:prSet presAssocID="{B1CF7662-CD96-45EE-845D-E9BC80B27590}" presName="FiveNodes_2_text" presStyleLbl="node1" presStyleIdx="4" presStyleCnt="5">
        <dgm:presLayoutVars>
          <dgm:bulletEnabled val="1"/>
        </dgm:presLayoutVars>
      </dgm:prSet>
      <dgm:spPr/>
    </dgm:pt>
    <dgm:pt modelId="{015B167C-1C48-47D5-B56C-28006D484378}" type="pres">
      <dgm:prSet presAssocID="{B1CF7662-CD96-45EE-845D-E9BC80B27590}" presName="FiveNodes_3_text" presStyleLbl="node1" presStyleIdx="4" presStyleCnt="5">
        <dgm:presLayoutVars>
          <dgm:bulletEnabled val="1"/>
        </dgm:presLayoutVars>
      </dgm:prSet>
      <dgm:spPr/>
    </dgm:pt>
    <dgm:pt modelId="{C0AD88CB-C73C-4CA4-AE5C-1AA0A5AE6296}" type="pres">
      <dgm:prSet presAssocID="{B1CF7662-CD96-45EE-845D-E9BC80B27590}" presName="FiveNodes_4_text" presStyleLbl="node1" presStyleIdx="4" presStyleCnt="5">
        <dgm:presLayoutVars>
          <dgm:bulletEnabled val="1"/>
        </dgm:presLayoutVars>
      </dgm:prSet>
      <dgm:spPr/>
    </dgm:pt>
    <dgm:pt modelId="{FB08A972-0827-4825-BA35-3F31021CA2E0}" type="pres">
      <dgm:prSet presAssocID="{B1CF7662-CD96-45EE-845D-E9BC80B27590}" presName="FiveNodes_5_text" presStyleLbl="node1" presStyleIdx="4" presStyleCnt="5">
        <dgm:presLayoutVars>
          <dgm:bulletEnabled val="1"/>
        </dgm:presLayoutVars>
      </dgm:prSet>
      <dgm:spPr/>
    </dgm:pt>
  </dgm:ptLst>
  <dgm:cxnLst>
    <dgm:cxn modelId="{A3224701-906E-4F32-AF8B-F023CE0D3D3E}" type="presOf" srcId="{9CAB12DD-D7DD-452F-84C1-1CF3D5118ACB}" destId="{9E8BBD56-4BB2-4F8C-8F43-3DB946B2254C}" srcOrd="0" destOrd="0" presId="urn:microsoft.com/office/officeart/2005/8/layout/vProcess5"/>
    <dgm:cxn modelId="{C8FCE302-80CB-49E2-A033-62678CF03DBD}" type="presOf" srcId="{FF53F747-05C8-429B-8ADE-0F8BB5783DA4}" destId="{E8F0F797-0695-4B43-A8D1-CA5774182367}" srcOrd="0" destOrd="0" presId="urn:microsoft.com/office/officeart/2005/8/layout/vProcess5"/>
    <dgm:cxn modelId="{5948E30D-126D-469E-8DC6-3EFD3161C3B5}" type="presOf" srcId="{B052482C-675B-454F-B2BA-AF724B3F65E5}" destId="{015B167C-1C48-47D5-B56C-28006D484378}" srcOrd="1" destOrd="0" presId="urn:microsoft.com/office/officeart/2005/8/layout/vProcess5"/>
    <dgm:cxn modelId="{00CAC637-55CB-458E-9830-87A5B7E14191}" type="presOf" srcId="{B052482C-675B-454F-B2BA-AF724B3F65E5}" destId="{982A4752-5DBC-4436-8A8D-BD153A7FDFE8}" srcOrd="0" destOrd="0" presId="urn:microsoft.com/office/officeart/2005/8/layout/vProcess5"/>
    <dgm:cxn modelId="{3192D061-3862-4D3D-893D-E931DCE0464C}" type="presOf" srcId="{13CE8441-8916-415E-8711-4CEA0EBE53BD}" destId="{2AE7CC37-233D-4158-B2D6-A147AD4CD356}" srcOrd="1" destOrd="0" presId="urn:microsoft.com/office/officeart/2005/8/layout/vProcess5"/>
    <dgm:cxn modelId="{C457C347-6BBC-495D-9C24-8D3D80881E1A}" type="presOf" srcId="{E9200BA6-CCE5-4E2E-BC7B-ACD1EBA88F96}" destId="{E0196385-16BF-4044-9C29-CFC7F3369717}" srcOrd="0" destOrd="0" presId="urn:microsoft.com/office/officeart/2005/8/layout/vProcess5"/>
    <dgm:cxn modelId="{2655D047-1C87-42A7-AFED-834C2E6F07FA}" srcId="{B1CF7662-CD96-45EE-845D-E9BC80B27590}" destId="{B052482C-675B-454F-B2BA-AF724B3F65E5}" srcOrd="2" destOrd="0" parTransId="{277C34D9-C36C-441C-A926-6463C023B2AC}" sibTransId="{A37CFE87-9392-48CB-8863-1BBDEEA48ED6}"/>
    <dgm:cxn modelId="{226B766D-01EF-48A0-864E-040BCAF8AF55}" srcId="{B1CF7662-CD96-45EE-845D-E9BC80B27590}" destId="{DE1516CD-5CC8-4858-8294-CF506A5994FC}" srcOrd="0" destOrd="0" parTransId="{DBD1B81E-40C2-42DF-96FB-A3064BECBA7B}" sibTransId="{5159CC63-2B0A-42CD-9466-09A3DB836F76}"/>
    <dgm:cxn modelId="{6E0D936D-1681-4949-B37A-206999522023}" type="presOf" srcId="{5618BDC3-2F91-4595-8A3B-0E979DFAC470}" destId="{F8B445D4-F950-40EF-85C9-CD11A4909B3C}" srcOrd="0" destOrd="0" presId="urn:microsoft.com/office/officeart/2005/8/layout/vProcess5"/>
    <dgm:cxn modelId="{C9D77E4E-852D-4CBB-8748-C5993E4EDD45}" type="presOf" srcId="{DE1516CD-5CC8-4858-8294-CF506A5994FC}" destId="{C804234C-6757-438C-BCBA-527CB2CE95B8}" srcOrd="1" destOrd="0" presId="urn:microsoft.com/office/officeart/2005/8/layout/vProcess5"/>
    <dgm:cxn modelId="{88EAAE4F-CA10-460E-A3A1-6E007A6228D0}" type="presOf" srcId="{A37CFE87-9392-48CB-8863-1BBDEEA48ED6}" destId="{BE63F042-6AA1-4365-AC28-81B278AB71A1}" srcOrd="0" destOrd="0" presId="urn:microsoft.com/office/officeart/2005/8/layout/vProcess5"/>
    <dgm:cxn modelId="{62459575-73CE-4EA7-A6A9-C2E392DDF916}" type="presOf" srcId="{5159CC63-2B0A-42CD-9466-09A3DB836F76}" destId="{AD4D27ED-204F-4805-B53D-913EE6345A6C}" srcOrd="0" destOrd="0" presId="urn:microsoft.com/office/officeart/2005/8/layout/vProcess5"/>
    <dgm:cxn modelId="{5B639158-675C-425F-822B-ABA865290A11}" srcId="{B1CF7662-CD96-45EE-845D-E9BC80B27590}" destId="{13CE8441-8916-415E-8711-4CEA0EBE53BD}" srcOrd="1" destOrd="0" parTransId="{D0D2CAD7-FA90-4AC1-9933-F5095FE4BAA3}" sibTransId="{9CAB12DD-D7DD-452F-84C1-1CF3D5118ACB}"/>
    <dgm:cxn modelId="{F04E1D7A-FBAD-459A-BD67-7176E5A4447C}" srcId="{B1CF7662-CD96-45EE-845D-E9BC80B27590}" destId="{E9200BA6-CCE5-4E2E-BC7B-ACD1EBA88F96}" srcOrd="3" destOrd="0" parTransId="{6E39F1F3-F4A8-4C33-93D8-23433D1B47F5}" sibTransId="{FF53F747-05C8-429B-8ADE-0F8BB5783DA4}"/>
    <dgm:cxn modelId="{74FE8B80-D3E0-4E09-A261-DFBF60F69EEE}" type="presOf" srcId="{5618BDC3-2F91-4595-8A3B-0E979DFAC470}" destId="{FB08A972-0827-4825-BA35-3F31021CA2E0}" srcOrd="1" destOrd="0" presId="urn:microsoft.com/office/officeart/2005/8/layout/vProcess5"/>
    <dgm:cxn modelId="{AB8D218A-30C4-4826-A992-EC32DDE1D26A}" type="presOf" srcId="{DE1516CD-5CC8-4858-8294-CF506A5994FC}" destId="{590E2B05-5ADD-4CDA-8694-485AC2555E7E}" srcOrd="0" destOrd="0" presId="urn:microsoft.com/office/officeart/2005/8/layout/vProcess5"/>
    <dgm:cxn modelId="{B720CA9D-A9BE-4721-9AC7-10676D0C883C}" srcId="{B1CF7662-CD96-45EE-845D-E9BC80B27590}" destId="{5618BDC3-2F91-4595-8A3B-0E979DFAC470}" srcOrd="4" destOrd="0" parTransId="{5AECA3E3-C5FD-4C20-9C01-BAB3F9932640}" sibTransId="{27A38ABC-445D-4754-B57B-DA300296A1C2}"/>
    <dgm:cxn modelId="{B90EA9B3-2EF0-404E-81FC-C6B36EC800B9}" type="presOf" srcId="{13CE8441-8916-415E-8711-4CEA0EBE53BD}" destId="{4C8A1C38-7456-41FF-9E0D-0E067F190FC7}" srcOrd="0" destOrd="0" presId="urn:microsoft.com/office/officeart/2005/8/layout/vProcess5"/>
    <dgm:cxn modelId="{F3CFADB8-EA40-4C5C-975A-AB277B9A5EB2}" type="presOf" srcId="{E9200BA6-CCE5-4E2E-BC7B-ACD1EBA88F96}" destId="{C0AD88CB-C73C-4CA4-AE5C-1AA0A5AE6296}" srcOrd="1" destOrd="0" presId="urn:microsoft.com/office/officeart/2005/8/layout/vProcess5"/>
    <dgm:cxn modelId="{548DC8D1-B0D9-436F-B69E-0CB06EF7896F}" type="presOf" srcId="{B1CF7662-CD96-45EE-845D-E9BC80B27590}" destId="{44F8DBE5-9B5B-4DFA-AB59-A2E3C5A716ED}" srcOrd="0" destOrd="0" presId="urn:microsoft.com/office/officeart/2005/8/layout/vProcess5"/>
    <dgm:cxn modelId="{A8AAC2BA-F693-49EB-8B45-113023A80D0F}" type="presParOf" srcId="{44F8DBE5-9B5B-4DFA-AB59-A2E3C5A716ED}" destId="{96C0D197-9EC8-41FC-9549-5B5A6C3FB71F}" srcOrd="0" destOrd="0" presId="urn:microsoft.com/office/officeart/2005/8/layout/vProcess5"/>
    <dgm:cxn modelId="{82691C0D-CD3D-43F6-9ADB-4F92653E682C}" type="presParOf" srcId="{44F8DBE5-9B5B-4DFA-AB59-A2E3C5A716ED}" destId="{590E2B05-5ADD-4CDA-8694-485AC2555E7E}" srcOrd="1" destOrd="0" presId="urn:microsoft.com/office/officeart/2005/8/layout/vProcess5"/>
    <dgm:cxn modelId="{9164DAE4-437E-40F6-92C9-5227AB0CAC1F}" type="presParOf" srcId="{44F8DBE5-9B5B-4DFA-AB59-A2E3C5A716ED}" destId="{4C8A1C38-7456-41FF-9E0D-0E067F190FC7}" srcOrd="2" destOrd="0" presId="urn:microsoft.com/office/officeart/2005/8/layout/vProcess5"/>
    <dgm:cxn modelId="{F278C92B-FD09-49C4-9402-64E97E6A7AEE}" type="presParOf" srcId="{44F8DBE5-9B5B-4DFA-AB59-A2E3C5A716ED}" destId="{982A4752-5DBC-4436-8A8D-BD153A7FDFE8}" srcOrd="3" destOrd="0" presId="urn:microsoft.com/office/officeart/2005/8/layout/vProcess5"/>
    <dgm:cxn modelId="{B7D2CAB1-1E31-4B3C-A637-D64199BD516B}" type="presParOf" srcId="{44F8DBE5-9B5B-4DFA-AB59-A2E3C5A716ED}" destId="{E0196385-16BF-4044-9C29-CFC7F3369717}" srcOrd="4" destOrd="0" presId="urn:microsoft.com/office/officeart/2005/8/layout/vProcess5"/>
    <dgm:cxn modelId="{43B531D5-5BB0-4841-BD52-13F61286B7C2}" type="presParOf" srcId="{44F8DBE5-9B5B-4DFA-AB59-A2E3C5A716ED}" destId="{F8B445D4-F950-40EF-85C9-CD11A4909B3C}" srcOrd="5" destOrd="0" presId="urn:microsoft.com/office/officeart/2005/8/layout/vProcess5"/>
    <dgm:cxn modelId="{88744E6B-1A53-44DC-933E-9BA504F844D3}" type="presParOf" srcId="{44F8DBE5-9B5B-4DFA-AB59-A2E3C5A716ED}" destId="{AD4D27ED-204F-4805-B53D-913EE6345A6C}" srcOrd="6" destOrd="0" presId="urn:microsoft.com/office/officeart/2005/8/layout/vProcess5"/>
    <dgm:cxn modelId="{1EABAF4C-7B29-4813-AAC7-9BB0E8DDDC3B}" type="presParOf" srcId="{44F8DBE5-9B5B-4DFA-AB59-A2E3C5A716ED}" destId="{9E8BBD56-4BB2-4F8C-8F43-3DB946B2254C}" srcOrd="7" destOrd="0" presId="urn:microsoft.com/office/officeart/2005/8/layout/vProcess5"/>
    <dgm:cxn modelId="{44C55238-7DB4-4469-99B6-D0C4F23F5FE4}" type="presParOf" srcId="{44F8DBE5-9B5B-4DFA-AB59-A2E3C5A716ED}" destId="{BE63F042-6AA1-4365-AC28-81B278AB71A1}" srcOrd="8" destOrd="0" presId="urn:microsoft.com/office/officeart/2005/8/layout/vProcess5"/>
    <dgm:cxn modelId="{EB9951FD-A3FE-491A-869E-D0BA1C57CF9A}" type="presParOf" srcId="{44F8DBE5-9B5B-4DFA-AB59-A2E3C5A716ED}" destId="{E8F0F797-0695-4B43-A8D1-CA5774182367}" srcOrd="9" destOrd="0" presId="urn:microsoft.com/office/officeart/2005/8/layout/vProcess5"/>
    <dgm:cxn modelId="{D974A2F7-5FDF-4932-8A02-3CBFDCB592CD}" type="presParOf" srcId="{44F8DBE5-9B5B-4DFA-AB59-A2E3C5A716ED}" destId="{C804234C-6757-438C-BCBA-527CB2CE95B8}" srcOrd="10" destOrd="0" presId="urn:microsoft.com/office/officeart/2005/8/layout/vProcess5"/>
    <dgm:cxn modelId="{DDE08CDE-7E59-4899-83EB-2009AF858AF8}" type="presParOf" srcId="{44F8DBE5-9B5B-4DFA-AB59-A2E3C5A716ED}" destId="{2AE7CC37-233D-4158-B2D6-A147AD4CD356}" srcOrd="11" destOrd="0" presId="urn:microsoft.com/office/officeart/2005/8/layout/vProcess5"/>
    <dgm:cxn modelId="{40559363-213C-47CA-A86F-B9871488391B}" type="presParOf" srcId="{44F8DBE5-9B5B-4DFA-AB59-A2E3C5A716ED}" destId="{015B167C-1C48-47D5-B56C-28006D484378}" srcOrd="12" destOrd="0" presId="urn:microsoft.com/office/officeart/2005/8/layout/vProcess5"/>
    <dgm:cxn modelId="{4FD52A94-8304-4BC4-A209-C1E07E89CD13}" type="presParOf" srcId="{44F8DBE5-9B5B-4DFA-AB59-A2E3C5A716ED}" destId="{C0AD88CB-C73C-4CA4-AE5C-1AA0A5AE6296}" srcOrd="13" destOrd="0" presId="urn:microsoft.com/office/officeart/2005/8/layout/vProcess5"/>
    <dgm:cxn modelId="{F5EBD29D-C745-460D-898A-85073047E53C}" type="presParOf" srcId="{44F8DBE5-9B5B-4DFA-AB59-A2E3C5A716ED}" destId="{FB08A972-0827-4825-BA35-3F31021CA2E0}" srcOrd="14"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1CF7662-CD96-45EE-845D-E9BC80B27590}" type="doc">
      <dgm:prSet loTypeId="urn:microsoft.com/office/officeart/2005/8/layout/vProcess5" loCatId="process" qsTypeId="urn:microsoft.com/office/officeart/2005/8/quickstyle/simple1" qsCatId="simple" csTypeId="urn:microsoft.com/office/officeart/2005/8/colors/colorful2" csCatId="colorful" phldr="1"/>
      <dgm:spPr/>
      <dgm:t>
        <a:bodyPr/>
        <a:lstStyle/>
        <a:p>
          <a:endParaRPr lang="en-US"/>
        </a:p>
      </dgm:t>
    </dgm:pt>
    <dgm:pt modelId="{DE1516CD-5CC8-4858-8294-CF506A5994FC}">
      <dgm:prSet/>
      <dgm:spPr/>
      <dgm:t>
        <a:bodyPr/>
        <a:lstStyle/>
        <a:p>
          <a:r>
            <a:rPr lang="en-US" dirty="0"/>
            <a:t>From comprehensive analysis of the data it is evident that the loan approval is dependent on the following aspects:</a:t>
          </a:r>
        </a:p>
      </dgm:t>
    </dgm:pt>
    <dgm:pt modelId="{DBD1B81E-40C2-42DF-96FB-A3064BECBA7B}" type="parTrans" cxnId="{226B766D-01EF-48A0-864E-040BCAF8AF55}">
      <dgm:prSet/>
      <dgm:spPr/>
      <dgm:t>
        <a:bodyPr/>
        <a:lstStyle/>
        <a:p>
          <a:endParaRPr lang="en-US"/>
        </a:p>
      </dgm:t>
    </dgm:pt>
    <dgm:pt modelId="{5159CC63-2B0A-42CD-9466-09A3DB836F76}" type="sibTrans" cxnId="{226B766D-01EF-48A0-864E-040BCAF8AF55}">
      <dgm:prSet/>
      <dgm:spPr/>
      <dgm:t>
        <a:bodyPr/>
        <a:lstStyle/>
        <a:p>
          <a:endParaRPr lang="en-US"/>
        </a:p>
      </dgm:t>
    </dgm:pt>
    <dgm:pt modelId="{13CE8441-8916-415E-8711-4CEA0EBE53BD}">
      <dgm:prSet/>
      <dgm:spPr/>
      <dgm:t>
        <a:bodyPr/>
        <a:lstStyle/>
        <a:p>
          <a:r>
            <a:rPr lang="en-US" dirty="0"/>
            <a:t>Gender of the Applicant</a:t>
          </a:r>
        </a:p>
      </dgm:t>
    </dgm:pt>
    <dgm:pt modelId="{D0D2CAD7-FA90-4AC1-9933-F5095FE4BAA3}" type="parTrans" cxnId="{5B639158-675C-425F-822B-ABA865290A11}">
      <dgm:prSet/>
      <dgm:spPr/>
      <dgm:t>
        <a:bodyPr/>
        <a:lstStyle/>
        <a:p>
          <a:endParaRPr lang="en-US"/>
        </a:p>
      </dgm:t>
    </dgm:pt>
    <dgm:pt modelId="{9CAB12DD-D7DD-452F-84C1-1CF3D5118ACB}" type="sibTrans" cxnId="{5B639158-675C-425F-822B-ABA865290A11}">
      <dgm:prSet/>
      <dgm:spPr/>
      <dgm:t>
        <a:bodyPr/>
        <a:lstStyle/>
        <a:p>
          <a:endParaRPr lang="en-US"/>
        </a:p>
      </dgm:t>
    </dgm:pt>
    <dgm:pt modelId="{B052482C-675B-454F-B2BA-AF724B3F65E5}">
      <dgm:prSet/>
      <dgm:spPr/>
      <dgm:t>
        <a:bodyPr/>
        <a:lstStyle/>
        <a:p>
          <a:r>
            <a:rPr lang="en-US" dirty="0"/>
            <a:t>Applicant and Co-applicant Income</a:t>
          </a:r>
        </a:p>
      </dgm:t>
    </dgm:pt>
    <dgm:pt modelId="{277C34D9-C36C-441C-A926-6463C023B2AC}" type="parTrans" cxnId="{2655D047-1C87-42A7-AFED-834C2E6F07FA}">
      <dgm:prSet/>
      <dgm:spPr/>
      <dgm:t>
        <a:bodyPr/>
        <a:lstStyle/>
        <a:p>
          <a:endParaRPr lang="en-US"/>
        </a:p>
      </dgm:t>
    </dgm:pt>
    <dgm:pt modelId="{A37CFE87-9392-48CB-8863-1BBDEEA48ED6}" type="sibTrans" cxnId="{2655D047-1C87-42A7-AFED-834C2E6F07FA}">
      <dgm:prSet/>
      <dgm:spPr/>
      <dgm:t>
        <a:bodyPr/>
        <a:lstStyle/>
        <a:p>
          <a:endParaRPr lang="en-US"/>
        </a:p>
      </dgm:t>
    </dgm:pt>
    <dgm:pt modelId="{E9200BA6-CCE5-4E2E-BC7B-ACD1EBA88F96}">
      <dgm:prSet/>
      <dgm:spPr/>
      <dgm:t>
        <a:bodyPr/>
        <a:lstStyle/>
        <a:p>
          <a:r>
            <a:rPr lang="en-US"/>
            <a:t>Applicant Credit History</a:t>
          </a:r>
        </a:p>
      </dgm:t>
    </dgm:pt>
    <dgm:pt modelId="{6E39F1F3-F4A8-4C33-93D8-23433D1B47F5}" type="parTrans" cxnId="{F04E1D7A-FBAD-459A-BD67-7176E5A4447C}">
      <dgm:prSet/>
      <dgm:spPr/>
      <dgm:t>
        <a:bodyPr/>
        <a:lstStyle/>
        <a:p>
          <a:endParaRPr lang="en-US"/>
        </a:p>
      </dgm:t>
    </dgm:pt>
    <dgm:pt modelId="{FF53F747-05C8-429B-8ADE-0F8BB5783DA4}" type="sibTrans" cxnId="{F04E1D7A-FBAD-459A-BD67-7176E5A4447C}">
      <dgm:prSet/>
      <dgm:spPr/>
      <dgm:t>
        <a:bodyPr/>
        <a:lstStyle/>
        <a:p>
          <a:endParaRPr lang="en-US"/>
        </a:p>
      </dgm:t>
    </dgm:pt>
    <dgm:pt modelId="{5618BDC3-2F91-4595-8A3B-0E979DFAC470}">
      <dgm:prSet/>
      <dgm:spPr/>
      <dgm:t>
        <a:bodyPr/>
        <a:lstStyle/>
        <a:p>
          <a:r>
            <a:rPr lang="en-US" dirty="0"/>
            <a:t>Loan Amount requested by the Applicant</a:t>
          </a:r>
        </a:p>
      </dgm:t>
    </dgm:pt>
    <dgm:pt modelId="{5AECA3E3-C5FD-4C20-9C01-BAB3F9932640}" type="parTrans" cxnId="{B720CA9D-A9BE-4721-9AC7-10676D0C883C}">
      <dgm:prSet/>
      <dgm:spPr/>
      <dgm:t>
        <a:bodyPr/>
        <a:lstStyle/>
        <a:p>
          <a:endParaRPr lang="en-US"/>
        </a:p>
      </dgm:t>
    </dgm:pt>
    <dgm:pt modelId="{27A38ABC-445D-4754-B57B-DA300296A1C2}" type="sibTrans" cxnId="{B720CA9D-A9BE-4721-9AC7-10676D0C883C}">
      <dgm:prSet/>
      <dgm:spPr/>
      <dgm:t>
        <a:bodyPr/>
        <a:lstStyle/>
        <a:p>
          <a:endParaRPr lang="en-US"/>
        </a:p>
      </dgm:t>
    </dgm:pt>
    <dgm:pt modelId="{44F8DBE5-9B5B-4DFA-AB59-A2E3C5A716ED}" type="pres">
      <dgm:prSet presAssocID="{B1CF7662-CD96-45EE-845D-E9BC80B27590}" presName="outerComposite" presStyleCnt="0">
        <dgm:presLayoutVars>
          <dgm:chMax val="5"/>
          <dgm:dir/>
          <dgm:resizeHandles val="exact"/>
        </dgm:presLayoutVars>
      </dgm:prSet>
      <dgm:spPr/>
    </dgm:pt>
    <dgm:pt modelId="{96C0D197-9EC8-41FC-9549-5B5A6C3FB71F}" type="pres">
      <dgm:prSet presAssocID="{B1CF7662-CD96-45EE-845D-E9BC80B27590}" presName="dummyMaxCanvas" presStyleCnt="0">
        <dgm:presLayoutVars/>
      </dgm:prSet>
      <dgm:spPr/>
    </dgm:pt>
    <dgm:pt modelId="{590E2B05-5ADD-4CDA-8694-485AC2555E7E}" type="pres">
      <dgm:prSet presAssocID="{B1CF7662-CD96-45EE-845D-E9BC80B27590}" presName="FiveNodes_1" presStyleLbl="node1" presStyleIdx="0" presStyleCnt="5">
        <dgm:presLayoutVars>
          <dgm:bulletEnabled val="1"/>
        </dgm:presLayoutVars>
      </dgm:prSet>
      <dgm:spPr/>
    </dgm:pt>
    <dgm:pt modelId="{4C8A1C38-7456-41FF-9E0D-0E067F190FC7}" type="pres">
      <dgm:prSet presAssocID="{B1CF7662-CD96-45EE-845D-E9BC80B27590}" presName="FiveNodes_2" presStyleLbl="node1" presStyleIdx="1" presStyleCnt="5">
        <dgm:presLayoutVars>
          <dgm:bulletEnabled val="1"/>
        </dgm:presLayoutVars>
      </dgm:prSet>
      <dgm:spPr/>
    </dgm:pt>
    <dgm:pt modelId="{982A4752-5DBC-4436-8A8D-BD153A7FDFE8}" type="pres">
      <dgm:prSet presAssocID="{B1CF7662-CD96-45EE-845D-E9BC80B27590}" presName="FiveNodes_3" presStyleLbl="node1" presStyleIdx="2" presStyleCnt="5">
        <dgm:presLayoutVars>
          <dgm:bulletEnabled val="1"/>
        </dgm:presLayoutVars>
      </dgm:prSet>
      <dgm:spPr/>
    </dgm:pt>
    <dgm:pt modelId="{E0196385-16BF-4044-9C29-CFC7F3369717}" type="pres">
      <dgm:prSet presAssocID="{B1CF7662-CD96-45EE-845D-E9BC80B27590}" presName="FiveNodes_4" presStyleLbl="node1" presStyleIdx="3" presStyleCnt="5">
        <dgm:presLayoutVars>
          <dgm:bulletEnabled val="1"/>
        </dgm:presLayoutVars>
      </dgm:prSet>
      <dgm:spPr/>
    </dgm:pt>
    <dgm:pt modelId="{F8B445D4-F950-40EF-85C9-CD11A4909B3C}" type="pres">
      <dgm:prSet presAssocID="{B1CF7662-CD96-45EE-845D-E9BC80B27590}" presName="FiveNodes_5" presStyleLbl="node1" presStyleIdx="4" presStyleCnt="5">
        <dgm:presLayoutVars>
          <dgm:bulletEnabled val="1"/>
        </dgm:presLayoutVars>
      </dgm:prSet>
      <dgm:spPr/>
    </dgm:pt>
    <dgm:pt modelId="{AD4D27ED-204F-4805-B53D-913EE6345A6C}" type="pres">
      <dgm:prSet presAssocID="{B1CF7662-CD96-45EE-845D-E9BC80B27590}" presName="FiveConn_1-2" presStyleLbl="fgAccFollowNode1" presStyleIdx="0" presStyleCnt="4">
        <dgm:presLayoutVars>
          <dgm:bulletEnabled val="1"/>
        </dgm:presLayoutVars>
      </dgm:prSet>
      <dgm:spPr/>
    </dgm:pt>
    <dgm:pt modelId="{9E8BBD56-4BB2-4F8C-8F43-3DB946B2254C}" type="pres">
      <dgm:prSet presAssocID="{B1CF7662-CD96-45EE-845D-E9BC80B27590}" presName="FiveConn_2-3" presStyleLbl="fgAccFollowNode1" presStyleIdx="1" presStyleCnt="4">
        <dgm:presLayoutVars>
          <dgm:bulletEnabled val="1"/>
        </dgm:presLayoutVars>
      </dgm:prSet>
      <dgm:spPr/>
    </dgm:pt>
    <dgm:pt modelId="{BE63F042-6AA1-4365-AC28-81B278AB71A1}" type="pres">
      <dgm:prSet presAssocID="{B1CF7662-CD96-45EE-845D-E9BC80B27590}" presName="FiveConn_3-4" presStyleLbl="fgAccFollowNode1" presStyleIdx="2" presStyleCnt="4">
        <dgm:presLayoutVars>
          <dgm:bulletEnabled val="1"/>
        </dgm:presLayoutVars>
      </dgm:prSet>
      <dgm:spPr/>
    </dgm:pt>
    <dgm:pt modelId="{E8F0F797-0695-4B43-A8D1-CA5774182367}" type="pres">
      <dgm:prSet presAssocID="{B1CF7662-CD96-45EE-845D-E9BC80B27590}" presName="FiveConn_4-5" presStyleLbl="fgAccFollowNode1" presStyleIdx="3" presStyleCnt="4">
        <dgm:presLayoutVars>
          <dgm:bulletEnabled val="1"/>
        </dgm:presLayoutVars>
      </dgm:prSet>
      <dgm:spPr/>
    </dgm:pt>
    <dgm:pt modelId="{C804234C-6757-438C-BCBA-527CB2CE95B8}" type="pres">
      <dgm:prSet presAssocID="{B1CF7662-CD96-45EE-845D-E9BC80B27590}" presName="FiveNodes_1_text" presStyleLbl="node1" presStyleIdx="4" presStyleCnt="5">
        <dgm:presLayoutVars>
          <dgm:bulletEnabled val="1"/>
        </dgm:presLayoutVars>
      </dgm:prSet>
      <dgm:spPr/>
    </dgm:pt>
    <dgm:pt modelId="{2AE7CC37-233D-4158-B2D6-A147AD4CD356}" type="pres">
      <dgm:prSet presAssocID="{B1CF7662-CD96-45EE-845D-E9BC80B27590}" presName="FiveNodes_2_text" presStyleLbl="node1" presStyleIdx="4" presStyleCnt="5">
        <dgm:presLayoutVars>
          <dgm:bulletEnabled val="1"/>
        </dgm:presLayoutVars>
      </dgm:prSet>
      <dgm:spPr/>
    </dgm:pt>
    <dgm:pt modelId="{015B167C-1C48-47D5-B56C-28006D484378}" type="pres">
      <dgm:prSet presAssocID="{B1CF7662-CD96-45EE-845D-E9BC80B27590}" presName="FiveNodes_3_text" presStyleLbl="node1" presStyleIdx="4" presStyleCnt="5">
        <dgm:presLayoutVars>
          <dgm:bulletEnabled val="1"/>
        </dgm:presLayoutVars>
      </dgm:prSet>
      <dgm:spPr/>
    </dgm:pt>
    <dgm:pt modelId="{C0AD88CB-C73C-4CA4-AE5C-1AA0A5AE6296}" type="pres">
      <dgm:prSet presAssocID="{B1CF7662-CD96-45EE-845D-E9BC80B27590}" presName="FiveNodes_4_text" presStyleLbl="node1" presStyleIdx="4" presStyleCnt="5">
        <dgm:presLayoutVars>
          <dgm:bulletEnabled val="1"/>
        </dgm:presLayoutVars>
      </dgm:prSet>
      <dgm:spPr/>
    </dgm:pt>
    <dgm:pt modelId="{FB08A972-0827-4825-BA35-3F31021CA2E0}" type="pres">
      <dgm:prSet presAssocID="{B1CF7662-CD96-45EE-845D-E9BC80B27590}" presName="FiveNodes_5_text" presStyleLbl="node1" presStyleIdx="4" presStyleCnt="5">
        <dgm:presLayoutVars>
          <dgm:bulletEnabled val="1"/>
        </dgm:presLayoutVars>
      </dgm:prSet>
      <dgm:spPr/>
    </dgm:pt>
  </dgm:ptLst>
  <dgm:cxnLst>
    <dgm:cxn modelId="{9E440001-B3D0-4EDD-8CD6-DBA0E7C70B1A}" type="presOf" srcId="{B052482C-675B-454F-B2BA-AF724B3F65E5}" destId="{015B167C-1C48-47D5-B56C-28006D484378}" srcOrd="1" destOrd="0" presId="urn:microsoft.com/office/officeart/2005/8/layout/vProcess5"/>
    <dgm:cxn modelId="{23508714-9F7D-47B7-8940-ED921F69F5B4}" type="presOf" srcId="{13CE8441-8916-415E-8711-4CEA0EBE53BD}" destId="{2AE7CC37-233D-4158-B2D6-A147AD4CD356}" srcOrd="1" destOrd="0" presId="urn:microsoft.com/office/officeart/2005/8/layout/vProcess5"/>
    <dgm:cxn modelId="{E35EC71F-9B85-446A-B257-AF325C57B812}" type="presOf" srcId="{DE1516CD-5CC8-4858-8294-CF506A5994FC}" destId="{590E2B05-5ADD-4CDA-8694-485AC2555E7E}" srcOrd="0" destOrd="0" presId="urn:microsoft.com/office/officeart/2005/8/layout/vProcess5"/>
    <dgm:cxn modelId="{F6F3962F-4AED-4678-B9FD-BF89FD41EDF4}" type="presOf" srcId="{5618BDC3-2F91-4595-8A3B-0E979DFAC470}" destId="{FB08A972-0827-4825-BA35-3F31021CA2E0}" srcOrd="1" destOrd="0" presId="urn:microsoft.com/office/officeart/2005/8/layout/vProcess5"/>
    <dgm:cxn modelId="{5176073A-2189-48C1-BBD6-1D03F673EAB8}" type="presOf" srcId="{5618BDC3-2F91-4595-8A3B-0E979DFAC470}" destId="{F8B445D4-F950-40EF-85C9-CD11A4909B3C}" srcOrd="0" destOrd="0" presId="urn:microsoft.com/office/officeart/2005/8/layout/vProcess5"/>
    <dgm:cxn modelId="{858DEA5F-2C73-46C0-B1E8-9191E1EC3E78}" type="presOf" srcId="{B1CF7662-CD96-45EE-845D-E9BC80B27590}" destId="{44F8DBE5-9B5B-4DFA-AB59-A2E3C5A716ED}" srcOrd="0" destOrd="0" presId="urn:microsoft.com/office/officeart/2005/8/layout/vProcess5"/>
    <dgm:cxn modelId="{C4768F47-7E9D-4530-9659-EA0D87362B97}" type="presOf" srcId="{13CE8441-8916-415E-8711-4CEA0EBE53BD}" destId="{4C8A1C38-7456-41FF-9E0D-0E067F190FC7}" srcOrd="0" destOrd="0" presId="urn:microsoft.com/office/officeart/2005/8/layout/vProcess5"/>
    <dgm:cxn modelId="{2655D047-1C87-42A7-AFED-834C2E6F07FA}" srcId="{B1CF7662-CD96-45EE-845D-E9BC80B27590}" destId="{B052482C-675B-454F-B2BA-AF724B3F65E5}" srcOrd="2" destOrd="0" parTransId="{277C34D9-C36C-441C-A926-6463C023B2AC}" sibTransId="{A37CFE87-9392-48CB-8863-1BBDEEA48ED6}"/>
    <dgm:cxn modelId="{226B766D-01EF-48A0-864E-040BCAF8AF55}" srcId="{B1CF7662-CD96-45EE-845D-E9BC80B27590}" destId="{DE1516CD-5CC8-4858-8294-CF506A5994FC}" srcOrd="0" destOrd="0" parTransId="{DBD1B81E-40C2-42DF-96FB-A3064BECBA7B}" sibTransId="{5159CC63-2B0A-42CD-9466-09A3DB836F76}"/>
    <dgm:cxn modelId="{F7098156-1EF6-47AC-8E3E-11732F32DE0D}" type="presOf" srcId="{FF53F747-05C8-429B-8ADE-0F8BB5783DA4}" destId="{E8F0F797-0695-4B43-A8D1-CA5774182367}" srcOrd="0" destOrd="0" presId="urn:microsoft.com/office/officeart/2005/8/layout/vProcess5"/>
    <dgm:cxn modelId="{5B639158-675C-425F-822B-ABA865290A11}" srcId="{B1CF7662-CD96-45EE-845D-E9BC80B27590}" destId="{13CE8441-8916-415E-8711-4CEA0EBE53BD}" srcOrd="1" destOrd="0" parTransId="{D0D2CAD7-FA90-4AC1-9933-F5095FE4BAA3}" sibTransId="{9CAB12DD-D7DD-452F-84C1-1CF3D5118ACB}"/>
    <dgm:cxn modelId="{F04E1D7A-FBAD-459A-BD67-7176E5A4447C}" srcId="{B1CF7662-CD96-45EE-845D-E9BC80B27590}" destId="{E9200BA6-CCE5-4E2E-BC7B-ACD1EBA88F96}" srcOrd="3" destOrd="0" parTransId="{6E39F1F3-F4A8-4C33-93D8-23433D1B47F5}" sibTransId="{FF53F747-05C8-429B-8ADE-0F8BB5783DA4}"/>
    <dgm:cxn modelId="{2A7AE586-D3D4-4773-8C6D-170A20A18C56}" type="presOf" srcId="{9CAB12DD-D7DD-452F-84C1-1CF3D5118ACB}" destId="{9E8BBD56-4BB2-4F8C-8F43-3DB946B2254C}" srcOrd="0" destOrd="0" presId="urn:microsoft.com/office/officeart/2005/8/layout/vProcess5"/>
    <dgm:cxn modelId="{41E4EA99-2C63-4C16-883B-7AC8EA969C90}" type="presOf" srcId="{B052482C-675B-454F-B2BA-AF724B3F65E5}" destId="{982A4752-5DBC-4436-8A8D-BD153A7FDFE8}" srcOrd="0" destOrd="0" presId="urn:microsoft.com/office/officeart/2005/8/layout/vProcess5"/>
    <dgm:cxn modelId="{B720CA9D-A9BE-4721-9AC7-10676D0C883C}" srcId="{B1CF7662-CD96-45EE-845D-E9BC80B27590}" destId="{5618BDC3-2F91-4595-8A3B-0E979DFAC470}" srcOrd="4" destOrd="0" parTransId="{5AECA3E3-C5FD-4C20-9C01-BAB3F9932640}" sibTransId="{27A38ABC-445D-4754-B57B-DA300296A1C2}"/>
    <dgm:cxn modelId="{B60B92A3-78E4-4F86-852E-941C74743786}" type="presOf" srcId="{A37CFE87-9392-48CB-8863-1BBDEEA48ED6}" destId="{BE63F042-6AA1-4365-AC28-81B278AB71A1}" srcOrd="0" destOrd="0" presId="urn:microsoft.com/office/officeart/2005/8/layout/vProcess5"/>
    <dgm:cxn modelId="{D52BBEA3-6757-4351-8EE8-E4BC4CF39683}" type="presOf" srcId="{DE1516CD-5CC8-4858-8294-CF506A5994FC}" destId="{C804234C-6757-438C-BCBA-527CB2CE95B8}" srcOrd="1" destOrd="0" presId="urn:microsoft.com/office/officeart/2005/8/layout/vProcess5"/>
    <dgm:cxn modelId="{280E3DA8-1174-4DAE-9D92-87C83C16360D}" type="presOf" srcId="{E9200BA6-CCE5-4E2E-BC7B-ACD1EBA88F96}" destId="{E0196385-16BF-4044-9C29-CFC7F3369717}" srcOrd="0" destOrd="0" presId="urn:microsoft.com/office/officeart/2005/8/layout/vProcess5"/>
    <dgm:cxn modelId="{D66604AA-F0A4-49F8-BEB0-9F59D73F3090}" type="presOf" srcId="{5159CC63-2B0A-42CD-9466-09A3DB836F76}" destId="{AD4D27ED-204F-4805-B53D-913EE6345A6C}" srcOrd="0" destOrd="0" presId="urn:microsoft.com/office/officeart/2005/8/layout/vProcess5"/>
    <dgm:cxn modelId="{365C34AD-A9B6-44EF-B89B-BED8EED88290}" type="presOf" srcId="{E9200BA6-CCE5-4E2E-BC7B-ACD1EBA88F96}" destId="{C0AD88CB-C73C-4CA4-AE5C-1AA0A5AE6296}" srcOrd="1" destOrd="0" presId="urn:microsoft.com/office/officeart/2005/8/layout/vProcess5"/>
    <dgm:cxn modelId="{EED9AABA-1B08-4D97-B58F-5B4F5F94B30E}" type="presParOf" srcId="{44F8DBE5-9B5B-4DFA-AB59-A2E3C5A716ED}" destId="{96C0D197-9EC8-41FC-9549-5B5A6C3FB71F}" srcOrd="0" destOrd="0" presId="urn:microsoft.com/office/officeart/2005/8/layout/vProcess5"/>
    <dgm:cxn modelId="{DCA76AEF-61B4-43D1-BF97-0FEFAF560132}" type="presParOf" srcId="{44F8DBE5-9B5B-4DFA-AB59-A2E3C5A716ED}" destId="{590E2B05-5ADD-4CDA-8694-485AC2555E7E}" srcOrd="1" destOrd="0" presId="urn:microsoft.com/office/officeart/2005/8/layout/vProcess5"/>
    <dgm:cxn modelId="{5E425B91-E566-45C0-A93A-3615D22C3B26}" type="presParOf" srcId="{44F8DBE5-9B5B-4DFA-AB59-A2E3C5A716ED}" destId="{4C8A1C38-7456-41FF-9E0D-0E067F190FC7}" srcOrd="2" destOrd="0" presId="urn:microsoft.com/office/officeart/2005/8/layout/vProcess5"/>
    <dgm:cxn modelId="{DAC50349-F9A9-45BD-887B-89A27FD776DD}" type="presParOf" srcId="{44F8DBE5-9B5B-4DFA-AB59-A2E3C5A716ED}" destId="{982A4752-5DBC-4436-8A8D-BD153A7FDFE8}" srcOrd="3" destOrd="0" presId="urn:microsoft.com/office/officeart/2005/8/layout/vProcess5"/>
    <dgm:cxn modelId="{FBA4649D-F0A4-4DCA-BC42-D8DA21799B80}" type="presParOf" srcId="{44F8DBE5-9B5B-4DFA-AB59-A2E3C5A716ED}" destId="{E0196385-16BF-4044-9C29-CFC7F3369717}" srcOrd="4" destOrd="0" presId="urn:microsoft.com/office/officeart/2005/8/layout/vProcess5"/>
    <dgm:cxn modelId="{D13B6AE7-1EAF-41EE-A908-165059359C65}" type="presParOf" srcId="{44F8DBE5-9B5B-4DFA-AB59-A2E3C5A716ED}" destId="{F8B445D4-F950-40EF-85C9-CD11A4909B3C}" srcOrd="5" destOrd="0" presId="urn:microsoft.com/office/officeart/2005/8/layout/vProcess5"/>
    <dgm:cxn modelId="{4A93CA97-38DF-4BA8-90D5-18F0F2A349FB}" type="presParOf" srcId="{44F8DBE5-9B5B-4DFA-AB59-A2E3C5A716ED}" destId="{AD4D27ED-204F-4805-B53D-913EE6345A6C}" srcOrd="6" destOrd="0" presId="urn:microsoft.com/office/officeart/2005/8/layout/vProcess5"/>
    <dgm:cxn modelId="{F95A0009-176C-4992-9B4C-A69C294AA634}" type="presParOf" srcId="{44F8DBE5-9B5B-4DFA-AB59-A2E3C5A716ED}" destId="{9E8BBD56-4BB2-4F8C-8F43-3DB946B2254C}" srcOrd="7" destOrd="0" presId="urn:microsoft.com/office/officeart/2005/8/layout/vProcess5"/>
    <dgm:cxn modelId="{C9A06A5A-BCB5-445A-B415-21A815D130E4}" type="presParOf" srcId="{44F8DBE5-9B5B-4DFA-AB59-A2E3C5A716ED}" destId="{BE63F042-6AA1-4365-AC28-81B278AB71A1}" srcOrd="8" destOrd="0" presId="urn:microsoft.com/office/officeart/2005/8/layout/vProcess5"/>
    <dgm:cxn modelId="{BE820B47-3F00-4BD2-A09D-5C7D8FCFFDEA}" type="presParOf" srcId="{44F8DBE5-9B5B-4DFA-AB59-A2E3C5A716ED}" destId="{E8F0F797-0695-4B43-A8D1-CA5774182367}" srcOrd="9" destOrd="0" presId="urn:microsoft.com/office/officeart/2005/8/layout/vProcess5"/>
    <dgm:cxn modelId="{5851EAE9-2237-46C5-8CB9-E650243299D9}" type="presParOf" srcId="{44F8DBE5-9B5B-4DFA-AB59-A2E3C5A716ED}" destId="{C804234C-6757-438C-BCBA-527CB2CE95B8}" srcOrd="10" destOrd="0" presId="urn:microsoft.com/office/officeart/2005/8/layout/vProcess5"/>
    <dgm:cxn modelId="{E077B393-49EB-4781-8847-2B67F3176EED}" type="presParOf" srcId="{44F8DBE5-9B5B-4DFA-AB59-A2E3C5A716ED}" destId="{2AE7CC37-233D-4158-B2D6-A147AD4CD356}" srcOrd="11" destOrd="0" presId="urn:microsoft.com/office/officeart/2005/8/layout/vProcess5"/>
    <dgm:cxn modelId="{B3323F39-EA00-410B-8D15-C84A4565FFA9}" type="presParOf" srcId="{44F8DBE5-9B5B-4DFA-AB59-A2E3C5A716ED}" destId="{015B167C-1C48-47D5-B56C-28006D484378}" srcOrd="12" destOrd="0" presId="urn:microsoft.com/office/officeart/2005/8/layout/vProcess5"/>
    <dgm:cxn modelId="{C5BDF60B-86A1-4EB4-9611-3D2E743FDBFD}" type="presParOf" srcId="{44F8DBE5-9B5B-4DFA-AB59-A2E3C5A716ED}" destId="{C0AD88CB-C73C-4CA4-AE5C-1AA0A5AE6296}" srcOrd="13" destOrd="0" presId="urn:microsoft.com/office/officeart/2005/8/layout/vProcess5"/>
    <dgm:cxn modelId="{C94383C9-8017-4CFC-A199-1497D9790510}" type="presParOf" srcId="{44F8DBE5-9B5B-4DFA-AB59-A2E3C5A716ED}" destId="{FB08A972-0827-4825-BA35-3F31021CA2E0}" srcOrd="14"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167EAB9-EEA8-4476-A53E-C26134A7C54A}" type="doc">
      <dgm:prSet loTypeId="urn:microsoft.com/office/officeart/2018/5/layout/IconCircleLabelList" loCatId="icon" qsTypeId="urn:microsoft.com/office/officeart/2005/8/quickstyle/simple1" qsCatId="simple" csTypeId="urn:microsoft.com/office/officeart/2005/8/colors/accent1_2" csCatId="accent1" phldr="1"/>
      <dgm:spPr/>
      <dgm:t>
        <a:bodyPr/>
        <a:lstStyle/>
        <a:p>
          <a:endParaRPr lang="en-US"/>
        </a:p>
      </dgm:t>
    </dgm:pt>
    <dgm:pt modelId="{ED2BA83E-C741-450A-A657-2AB7EAF6809A}">
      <dgm:prSet/>
      <dgm:spPr/>
      <dgm:t>
        <a:bodyPr/>
        <a:lstStyle/>
        <a:p>
          <a:pPr>
            <a:lnSpc>
              <a:spcPct val="100000"/>
            </a:lnSpc>
            <a:defRPr cap="all"/>
          </a:pPr>
          <a:r>
            <a:rPr lang="en-US" dirty="0"/>
            <a:t>Findings and key insights derived from the extensive analysis have been seamlessly translated into visualizations using Power BI.</a:t>
          </a:r>
        </a:p>
      </dgm:t>
    </dgm:pt>
    <dgm:pt modelId="{797D196A-99DA-4BC7-87D5-E2091625FF3E}" type="parTrans" cxnId="{487A211E-8ED5-4A3F-9760-CAC5175EC413}">
      <dgm:prSet/>
      <dgm:spPr/>
      <dgm:t>
        <a:bodyPr/>
        <a:lstStyle/>
        <a:p>
          <a:endParaRPr lang="en-US"/>
        </a:p>
      </dgm:t>
    </dgm:pt>
    <dgm:pt modelId="{75EF5C6C-E064-4B7C-8AAC-3C383000EF8C}" type="sibTrans" cxnId="{487A211E-8ED5-4A3F-9760-CAC5175EC413}">
      <dgm:prSet/>
      <dgm:spPr/>
      <dgm:t>
        <a:bodyPr/>
        <a:lstStyle/>
        <a:p>
          <a:endParaRPr lang="en-US"/>
        </a:p>
      </dgm:t>
    </dgm:pt>
    <dgm:pt modelId="{2F2ED34B-5BD9-4209-8238-5921D0BB8ED1}">
      <dgm:prSet/>
      <dgm:spPr/>
      <dgm:t>
        <a:bodyPr/>
        <a:lstStyle/>
        <a:p>
          <a:pPr>
            <a:lnSpc>
              <a:spcPct val="100000"/>
            </a:lnSpc>
            <a:defRPr cap="all"/>
          </a:pPr>
          <a:r>
            <a:rPr lang="en-US"/>
            <a:t>The dashboard is designed to be highly interactive, allowing users to dynamically explore various facets of the data.</a:t>
          </a:r>
        </a:p>
      </dgm:t>
    </dgm:pt>
    <dgm:pt modelId="{AF9B41DF-9AC2-4251-B7C0-4A76AA63D2A6}" type="parTrans" cxnId="{46E1BEAD-0BBD-4327-8C3C-38EA95006B41}">
      <dgm:prSet/>
      <dgm:spPr/>
      <dgm:t>
        <a:bodyPr/>
        <a:lstStyle/>
        <a:p>
          <a:endParaRPr lang="en-US"/>
        </a:p>
      </dgm:t>
    </dgm:pt>
    <dgm:pt modelId="{95BE15A9-E6BC-4872-8406-02A77EB89652}" type="sibTrans" cxnId="{46E1BEAD-0BBD-4327-8C3C-38EA95006B41}">
      <dgm:prSet/>
      <dgm:spPr/>
      <dgm:t>
        <a:bodyPr/>
        <a:lstStyle/>
        <a:p>
          <a:endParaRPr lang="en-US"/>
        </a:p>
      </dgm:t>
    </dgm:pt>
    <dgm:pt modelId="{5DD4CB73-7BE5-4A5F-B156-2E17D05F2572}">
      <dgm:prSet/>
      <dgm:spPr/>
      <dgm:t>
        <a:bodyPr/>
        <a:lstStyle/>
        <a:p>
          <a:pPr>
            <a:lnSpc>
              <a:spcPct val="100000"/>
            </a:lnSpc>
            <a:defRPr cap="all"/>
          </a:pPr>
          <a:r>
            <a:rPr lang="en-US"/>
            <a:t>This holistic approach empowers decision-makers to gain actionable insights, fostering a deeper understanding of the dataset's intricacies.</a:t>
          </a:r>
        </a:p>
      </dgm:t>
    </dgm:pt>
    <dgm:pt modelId="{423800DC-2A20-4E7F-AD01-7A6E1FC53772}" type="parTrans" cxnId="{D8B6BE34-0FE4-42CE-9283-2B19FBD7EEB3}">
      <dgm:prSet/>
      <dgm:spPr/>
      <dgm:t>
        <a:bodyPr/>
        <a:lstStyle/>
        <a:p>
          <a:endParaRPr lang="en-US"/>
        </a:p>
      </dgm:t>
    </dgm:pt>
    <dgm:pt modelId="{BCC04211-FCD6-4D9C-AFB5-8C59CC18255B}" type="sibTrans" cxnId="{D8B6BE34-0FE4-42CE-9283-2B19FBD7EEB3}">
      <dgm:prSet/>
      <dgm:spPr/>
      <dgm:t>
        <a:bodyPr/>
        <a:lstStyle/>
        <a:p>
          <a:endParaRPr lang="en-US"/>
        </a:p>
      </dgm:t>
    </dgm:pt>
    <dgm:pt modelId="{A39183FB-BFC4-4732-AC14-CA84CD8E7FC0}" type="pres">
      <dgm:prSet presAssocID="{3167EAB9-EEA8-4476-A53E-C26134A7C54A}" presName="root" presStyleCnt="0">
        <dgm:presLayoutVars>
          <dgm:dir/>
          <dgm:resizeHandles val="exact"/>
        </dgm:presLayoutVars>
      </dgm:prSet>
      <dgm:spPr/>
    </dgm:pt>
    <dgm:pt modelId="{06DBCC16-5FE0-4D37-83F0-8EE91B1BC738}" type="pres">
      <dgm:prSet presAssocID="{ED2BA83E-C741-450A-A657-2AB7EAF6809A}" presName="compNode" presStyleCnt="0"/>
      <dgm:spPr/>
    </dgm:pt>
    <dgm:pt modelId="{062D1C36-3BB7-444E-812D-ABB6A17C6DC2}" type="pres">
      <dgm:prSet presAssocID="{ED2BA83E-C741-450A-A657-2AB7EAF6809A}" presName="iconBgRect" presStyleLbl="bgShp" presStyleIdx="0" presStyleCnt="3"/>
      <dgm:spPr/>
    </dgm:pt>
    <dgm:pt modelId="{406267EE-C9BF-4130-A1D2-75A5DBE6BB87}" type="pres">
      <dgm:prSet presAssocID="{ED2BA83E-C741-450A-A657-2AB7EAF6809A}"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Bar chart"/>
        </a:ext>
      </dgm:extLst>
    </dgm:pt>
    <dgm:pt modelId="{4C8BFC68-6018-4AF7-8A0D-F05321D8B343}" type="pres">
      <dgm:prSet presAssocID="{ED2BA83E-C741-450A-A657-2AB7EAF6809A}" presName="spaceRect" presStyleCnt="0"/>
      <dgm:spPr/>
    </dgm:pt>
    <dgm:pt modelId="{B2F488A6-A2B3-4376-A53A-EDACA1422899}" type="pres">
      <dgm:prSet presAssocID="{ED2BA83E-C741-450A-A657-2AB7EAF6809A}" presName="textRect" presStyleLbl="revTx" presStyleIdx="0" presStyleCnt="3">
        <dgm:presLayoutVars>
          <dgm:chMax val="1"/>
          <dgm:chPref val="1"/>
        </dgm:presLayoutVars>
      </dgm:prSet>
      <dgm:spPr/>
    </dgm:pt>
    <dgm:pt modelId="{C1039B4C-51A3-4B0C-A4DD-302D53563E57}" type="pres">
      <dgm:prSet presAssocID="{75EF5C6C-E064-4B7C-8AAC-3C383000EF8C}" presName="sibTrans" presStyleCnt="0"/>
      <dgm:spPr/>
    </dgm:pt>
    <dgm:pt modelId="{ABFCC8EB-C0DC-4538-8123-67654B8641D5}" type="pres">
      <dgm:prSet presAssocID="{2F2ED34B-5BD9-4209-8238-5921D0BB8ED1}" presName="compNode" presStyleCnt="0"/>
      <dgm:spPr/>
    </dgm:pt>
    <dgm:pt modelId="{9E10FAD1-425B-4513-A179-F65B853587A0}" type="pres">
      <dgm:prSet presAssocID="{2F2ED34B-5BD9-4209-8238-5921D0BB8ED1}" presName="iconBgRect" presStyleLbl="bgShp" presStyleIdx="1" presStyleCnt="3"/>
      <dgm:spPr/>
    </dgm:pt>
    <dgm:pt modelId="{C0EDAB9C-A22E-40C5-B42B-6428FCAADF69}" type="pres">
      <dgm:prSet presAssocID="{2F2ED34B-5BD9-4209-8238-5921D0BB8ED1}"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Statistics"/>
        </a:ext>
      </dgm:extLst>
    </dgm:pt>
    <dgm:pt modelId="{653AE645-1543-429B-9C8C-7F7ADEA41709}" type="pres">
      <dgm:prSet presAssocID="{2F2ED34B-5BD9-4209-8238-5921D0BB8ED1}" presName="spaceRect" presStyleCnt="0"/>
      <dgm:spPr/>
    </dgm:pt>
    <dgm:pt modelId="{C5548CF2-E701-4515-9963-031FA43389A3}" type="pres">
      <dgm:prSet presAssocID="{2F2ED34B-5BD9-4209-8238-5921D0BB8ED1}" presName="textRect" presStyleLbl="revTx" presStyleIdx="1" presStyleCnt="3">
        <dgm:presLayoutVars>
          <dgm:chMax val="1"/>
          <dgm:chPref val="1"/>
        </dgm:presLayoutVars>
      </dgm:prSet>
      <dgm:spPr/>
    </dgm:pt>
    <dgm:pt modelId="{56A1CC90-65BE-4F62-BA9A-2D7EABD8186E}" type="pres">
      <dgm:prSet presAssocID="{95BE15A9-E6BC-4872-8406-02A77EB89652}" presName="sibTrans" presStyleCnt="0"/>
      <dgm:spPr/>
    </dgm:pt>
    <dgm:pt modelId="{7642C0C0-CA38-4C33-8490-C118BCDEA2D6}" type="pres">
      <dgm:prSet presAssocID="{5DD4CB73-7BE5-4A5F-B156-2E17D05F2572}" presName="compNode" presStyleCnt="0"/>
      <dgm:spPr/>
    </dgm:pt>
    <dgm:pt modelId="{1FB5A7AE-709E-4BCD-B26C-F85C6C722CA3}" type="pres">
      <dgm:prSet presAssocID="{5DD4CB73-7BE5-4A5F-B156-2E17D05F2572}" presName="iconBgRect" presStyleLbl="bgShp" presStyleIdx="2" presStyleCnt="3"/>
      <dgm:spPr/>
    </dgm:pt>
    <dgm:pt modelId="{A6141E7F-C2C5-4660-A016-18F31047F9B4}" type="pres">
      <dgm:prSet presAssocID="{5DD4CB73-7BE5-4A5F-B156-2E17D05F2572}"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Head with Gears"/>
        </a:ext>
      </dgm:extLst>
    </dgm:pt>
    <dgm:pt modelId="{8ED7D2B2-A17B-4EB1-A696-8DA40F72948D}" type="pres">
      <dgm:prSet presAssocID="{5DD4CB73-7BE5-4A5F-B156-2E17D05F2572}" presName="spaceRect" presStyleCnt="0"/>
      <dgm:spPr/>
    </dgm:pt>
    <dgm:pt modelId="{6F58F63B-DCDA-4081-8BD2-7CA59FBE77AA}" type="pres">
      <dgm:prSet presAssocID="{5DD4CB73-7BE5-4A5F-B156-2E17D05F2572}" presName="textRect" presStyleLbl="revTx" presStyleIdx="2" presStyleCnt="3">
        <dgm:presLayoutVars>
          <dgm:chMax val="1"/>
          <dgm:chPref val="1"/>
        </dgm:presLayoutVars>
      </dgm:prSet>
      <dgm:spPr/>
    </dgm:pt>
  </dgm:ptLst>
  <dgm:cxnLst>
    <dgm:cxn modelId="{CD870504-5310-4D10-9491-1554D8BDF009}" type="presOf" srcId="{3167EAB9-EEA8-4476-A53E-C26134A7C54A}" destId="{A39183FB-BFC4-4732-AC14-CA84CD8E7FC0}" srcOrd="0" destOrd="0" presId="urn:microsoft.com/office/officeart/2018/5/layout/IconCircleLabelList"/>
    <dgm:cxn modelId="{487A211E-8ED5-4A3F-9760-CAC5175EC413}" srcId="{3167EAB9-EEA8-4476-A53E-C26134A7C54A}" destId="{ED2BA83E-C741-450A-A657-2AB7EAF6809A}" srcOrd="0" destOrd="0" parTransId="{797D196A-99DA-4BC7-87D5-E2091625FF3E}" sibTransId="{75EF5C6C-E064-4B7C-8AAC-3C383000EF8C}"/>
    <dgm:cxn modelId="{D8B6BE34-0FE4-42CE-9283-2B19FBD7EEB3}" srcId="{3167EAB9-EEA8-4476-A53E-C26134A7C54A}" destId="{5DD4CB73-7BE5-4A5F-B156-2E17D05F2572}" srcOrd="2" destOrd="0" parTransId="{423800DC-2A20-4E7F-AD01-7A6E1FC53772}" sibTransId="{BCC04211-FCD6-4D9C-AFB5-8C59CC18255B}"/>
    <dgm:cxn modelId="{50212552-2BA6-42C1-86FE-6F0C55FD599D}" type="presOf" srcId="{5DD4CB73-7BE5-4A5F-B156-2E17D05F2572}" destId="{6F58F63B-DCDA-4081-8BD2-7CA59FBE77AA}" srcOrd="0" destOrd="0" presId="urn:microsoft.com/office/officeart/2018/5/layout/IconCircleLabelList"/>
    <dgm:cxn modelId="{46E1BEAD-0BBD-4327-8C3C-38EA95006B41}" srcId="{3167EAB9-EEA8-4476-A53E-C26134A7C54A}" destId="{2F2ED34B-5BD9-4209-8238-5921D0BB8ED1}" srcOrd="1" destOrd="0" parTransId="{AF9B41DF-9AC2-4251-B7C0-4A76AA63D2A6}" sibTransId="{95BE15A9-E6BC-4872-8406-02A77EB89652}"/>
    <dgm:cxn modelId="{8F7518B0-FEF4-4A31-8ACE-D122EE64F4F9}" type="presOf" srcId="{ED2BA83E-C741-450A-A657-2AB7EAF6809A}" destId="{B2F488A6-A2B3-4376-A53A-EDACA1422899}" srcOrd="0" destOrd="0" presId="urn:microsoft.com/office/officeart/2018/5/layout/IconCircleLabelList"/>
    <dgm:cxn modelId="{ED600CD6-804C-4DE1-B4B9-168AD11240E6}" type="presOf" srcId="{2F2ED34B-5BD9-4209-8238-5921D0BB8ED1}" destId="{C5548CF2-E701-4515-9963-031FA43389A3}" srcOrd="0" destOrd="0" presId="urn:microsoft.com/office/officeart/2018/5/layout/IconCircleLabelList"/>
    <dgm:cxn modelId="{8510DAF1-F6CB-4CE1-BFF6-4E09F8F30BF5}" type="presParOf" srcId="{A39183FB-BFC4-4732-AC14-CA84CD8E7FC0}" destId="{06DBCC16-5FE0-4D37-83F0-8EE91B1BC738}" srcOrd="0" destOrd="0" presId="urn:microsoft.com/office/officeart/2018/5/layout/IconCircleLabelList"/>
    <dgm:cxn modelId="{6D925D90-1B0C-412D-8688-C45EF68FEFEA}" type="presParOf" srcId="{06DBCC16-5FE0-4D37-83F0-8EE91B1BC738}" destId="{062D1C36-3BB7-444E-812D-ABB6A17C6DC2}" srcOrd="0" destOrd="0" presId="urn:microsoft.com/office/officeart/2018/5/layout/IconCircleLabelList"/>
    <dgm:cxn modelId="{0E11BCF0-6F2C-4220-8D8F-01733E0C6BE9}" type="presParOf" srcId="{06DBCC16-5FE0-4D37-83F0-8EE91B1BC738}" destId="{406267EE-C9BF-4130-A1D2-75A5DBE6BB87}" srcOrd="1" destOrd="0" presId="urn:microsoft.com/office/officeart/2018/5/layout/IconCircleLabelList"/>
    <dgm:cxn modelId="{6E71CC61-7973-4FBE-8813-089B32C094E5}" type="presParOf" srcId="{06DBCC16-5FE0-4D37-83F0-8EE91B1BC738}" destId="{4C8BFC68-6018-4AF7-8A0D-F05321D8B343}" srcOrd="2" destOrd="0" presId="urn:microsoft.com/office/officeart/2018/5/layout/IconCircleLabelList"/>
    <dgm:cxn modelId="{58B9E51D-4D66-4D18-B651-66AA28D370A0}" type="presParOf" srcId="{06DBCC16-5FE0-4D37-83F0-8EE91B1BC738}" destId="{B2F488A6-A2B3-4376-A53A-EDACA1422899}" srcOrd="3" destOrd="0" presId="urn:microsoft.com/office/officeart/2018/5/layout/IconCircleLabelList"/>
    <dgm:cxn modelId="{352DFB2B-BD15-4F05-8C8B-CD68563BFF47}" type="presParOf" srcId="{A39183FB-BFC4-4732-AC14-CA84CD8E7FC0}" destId="{C1039B4C-51A3-4B0C-A4DD-302D53563E57}" srcOrd="1" destOrd="0" presId="urn:microsoft.com/office/officeart/2018/5/layout/IconCircleLabelList"/>
    <dgm:cxn modelId="{46F80DD6-F0FE-4CE3-8D03-099D66183BD9}" type="presParOf" srcId="{A39183FB-BFC4-4732-AC14-CA84CD8E7FC0}" destId="{ABFCC8EB-C0DC-4538-8123-67654B8641D5}" srcOrd="2" destOrd="0" presId="urn:microsoft.com/office/officeart/2018/5/layout/IconCircleLabelList"/>
    <dgm:cxn modelId="{629E637C-A2D2-4855-8AD0-FABE180D89DC}" type="presParOf" srcId="{ABFCC8EB-C0DC-4538-8123-67654B8641D5}" destId="{9E10FAD1-425B-4513-A179-F65B853587A0}" srcOrd="0" destOrd="0" presId="urn:microsoft.com/office/officeart/2018/5/layout/IconCircleLabelList"/>
    <dgm:cxn modelId="{DAD9A57F-A5AC-443B-B547-79D566E8C3D4}" type="presParOf" srcId="{ABFCC8EB-C0DC-4538-8123-67654B8641D5}" destId="{C0EDAB9C-A22E-40C5-B42B-6428FCAADF69}" srcOrd="1" destOrd="0" presId="urn:microsoft.com/office/officeart/2018/5/layout/IconCircleLabelList"/>
    <dgm:cxn modelId="{17C1848A-4476-4834-891C-71162E825059}" type="presParOf" srcId="{ABFCC8EB-C0DC-4538-8123-67654B8641D5}" destId="{653AE645-1543-429B-9C8C-7F7ADEA41709}" srcOrd="2" destOrd="0" presId="urn:microsoft.com/office/officeart/2018/5/layout/IconCircleLabelList"/>
    <dgm:cxn modelId="{12C347A8-8B6F-4B46-93A5-9A1EC6D7E360}" type="presParOf" srcId="{ABFCC8EB-C0DC-4538-8123-67654B8641D5}" destId="{C5548CF2-E701-4515-9963-031FA43389A3}" srcOrd="3" destOrd="0" presId="urn:microsoft.com/office/officeart/2018/5/layout/IconCircleLabelList"/>
    <dgm:cxn modelId="{D12288DB-40AB-43D6-AE4D-AFAC3D986B0F}" type="presParOf" srcId="{A39183FB-BFC4-4732-AC14-CA84CD8E7FC0}" destId="{56A1CC90-65BE-4F62-BA9A-2D7EABD8186E}" srcOrd="3" destOrd="0" presId="urn:microsoft.com/office/officeart/2018/5/layout/IconCircleLabelList"/>
    <dgm:cxn modelId="{02F8A1DB-44DD-4E0E-A9CD-5D4E404EF92F}" type="presParOf" srcId="{A39183FB-BFC4-4732-AC14-CA84CD8E7FC0}" destId="{7642C0C0-CA38-4C33-8490-C118BCDEA2D6}" srcOrd="4" destOrd="0" presId="urn:microsoft.com/office/officeart/2018/5/layout/IconCircleLabelList"/>
    <dgm:cxn modelId="{9BCBC9D5-59EB-4C89-8933-BE9EF9A48DFB}" type="presParOf" srcId="{7642C0C0-CA38-4C33-8490-C118BCDEA2D6}" destId="{1FB5A7AE-709E-4BCD-B26C-F85C6C722CA3}" srcOrd="0" destOrd="0" presId="urn:microsoft.com/office/officeart/2018/5/layout/IconCircleLabelList"/>
    <dgm:cxn modelId="{284E701F-C8F1-4B1F-BA93-D3B5379C2071}" type="presParOf" srcId="{7642C0C0-CA38-4C33-8490-C118BCDEA2D6}" destId="{A6141E7F-C2C5-4660-A016-18F31047F9B4}" srcOrd="1" destOrd="0" presId="urn:microsoft.com/office/officeart/2018/5/layout/IconCircleLabelList"/>
    <dgm:cxn modelId="{F75F961A-8AF3-470B-92B8-F4C9ED25AF4F}" type="presParOf" srcId="{7642C0C0-CA38-4C33-8490-C118BCDEA2D6}" destId="{8ED7D2B2-A17B-4EB1-A696-8DA40F72948D}" srcOrd="2" destOrd="0" presId="urn:microsoft.com/office/officeart/2018/5/layout/IconCircleLabelList"/>
    <dgm:cxn modelId="{1A48F24A-10EE-425B-A19D-48E7A8560E82}" type="presParOf" srcId="{7642C0C0-CA38-4C33-8490-C118BCDEA2D6}" destId="{6F58F63B-DCDA-4081-8BD2-7CA59FBE77AA}"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4EB8EC4-0631-4F38-BD88-E7B96581420B}"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F7074EF5-7D55-473D-8663-4907B2B057BB}">
      <dgm:prSet/>
      <dgm:spPr/>
      <dgm:t>
        <a:bodyPr/>
        <a:lstStyle/>
        <a:p>
          <a:pPr>
            <a:lnSpc>
              <a:spcPct val="100000"/>
            </a:lnSpc>
          </a:pPr>
          <a:r>
            <a:rPr lang="en-US"/>
            <a:t>The combination of Excel, SQL, Python, and Power BI has allowed us to undertake a holistic and integrated approach to analyzing the loan dataset.</a:t>
          </a:r>
        </a:p>
      </dgm:t>
    </dgm:pt>
    <dgm:pt modelId="{8ED8335B-8560-4AA1-A93E-7BB967BA8EC0}" type="parTrans" cxnId="{3F8D0B26-7C99-4096-B59B-32B075E19085}">
      <dgm:prSet/>
      <dgm:spPr/>
      <dgm:t>
        <a:bodyPr/>
        <a:lstStyle/>
        <a:p>
          <a:endParaRPr lang="en-US"/>
        </a:p>
      </dgm:t>
    </dgm:pt>
    <dgm:pt modelId="{9E324C61-4784-4E7D-8235-67A2321E0B75}" type="sibTrans" cxnId="{3F8D0B26-7C99-4096-B59B-32B075E19085}">
      <dgm:prSet/>
      <dgm:spPr/>
      <dgm:t>
        <a:bodyPr/>
        <a:lstStyle/>
        <a:p>
          <a:pPr>
            <a:lnSpc>
              <a:spcPct val="100000"/>
            </a:lnSpc>
          </a:pPr>
          <a:endParaRPr lang="en-US"/>
        </a:p>
      </dgm:t>
    </dgm:pt>
    <dgm:pt modelId="{B02EF364-2D8E-43FA-B6BF-4FC39029FEB0}">
      <dgm:prSet/>
      <dgm:spPr/>
      <dgm:t>
        <a:bodyPr/>
        <a:lstStyle/>
        <a:p>
          <a:pPr>
            <a:lnSpc>
              <a:spcPct val="100000"/>
            </a:lnSpc>
          </a:pPr>
          <a:r>
            <a:rPr lang="en-US"/>
            <a:t>The insights drawn from diverse analytical methods serve as a foundation for informed and data-driven decision-making in the loan approval process.</a:t>
          </a:r>
        </a:p>
      </dgm:t>
    </dgm:pt>
    <dgm:pt modelId="{2177BDBE-D9D2-49D4-AEFF-3B48400CDCA4}" type="parTrans" cxnId="{86D86ADE-83EC-4672-AC5F-88257377349A}">
      <dgm:prSet/>
      <dgm:spPr/>
      <dgm:t>
        <a:bodyPr/>
        <a:lstStyle/>
        <a:p>
          <a:endParaRPr lang="en-US"/>
        </a:p>
      </dgm:t>
    </dgm:pt>
    <dgm:pt modelId="{9D317FFF-36ED-4685-A5C7-FEAEB4BFFA34}" type="sibTrans" cxnId="{86D86ADE-83EC-4672-AC5F-88257377349A}">
      <dgm:prSet/>
      <dgm:spPr/>
      <dgm:t>
        <a:bodyPr/>
        <a:lstStyle/>
        <a:p>
          <a:pPr>
            <a:lnSpc>
              <a:spcPct val="100000"/>
            </a:lnSpc>
          </a:pPr>
          <a:endParaRPr lang="en-US"/>
        </a:p>
      </dgm:t>
    </dgm:pt>
    <dgm:pt modelId="{FC8194F3-CFF9-4813-9732-8F3B3DA5251C}">
      <dgm:prSet/>
      <dgm:spPr/>
      <dgm:t>
        <a:bodyPr/>
        <a:lstStyle/>
        <a:p>
          <a:pPr>
            <a:lnSpc>
              <a:spcPct val="100000"/>
            </a:lnSpc>
          </a:pPr>
          <a:r>
            <a:rPr lang="en-IN"/>
            <a:t>Understanding and adapting to these insights will not only enhance the accuracy of loan approval decisions but also contribute to a more inclusive and equitable lending process. </a:t>
          </a:r>
          <a:endParaRPr lang="en-US"/>
        </a:p>
      </dgm:t>
    </dgm:pt>
    <dgm:pt modelId="{87501EC6-4F42-42BD-89C6-765F88B3EC1F}" type="parTrans" cxnId="{C898E6AA-6CE9-4B93-8003-B83811F6A50B}">
      <dgm:prSet/>
      <dgm:spPr/>
      <dgm:t>
        <a:bodyPr/>
        <a:lstStyle/>
        <a:p>
          <a:endParaRPr lang="en-US"/>
        </a:p>
      </dgm:t>
    </dgm:pt>
    <dgm:pt modelId="{DD843735-5F08-435A-AA45-F85058BCB775}" type="sibTrans" cxnId="{C898E6AA-6CE9-4B93-8003-B83811F6A50B}">
      <dgm:prSet/>
      <dgm:spPr/>
      <dgm:t>
        <a:bodyPr/>
        <a:lstStyle/>
        <a:p>
          <a:pPr>
            <a:lnSpc>
              <a:spcPct val="100000"/>
            </a:lnSpc>
          </a:pPr>
          <a:endParaRPr lang="en-US"/>
        </a:p>
      </dgm:t>
    </dgm:pt>
    <dgm:pt modelId="{50D87D24-07B6-41EA-A766-965C04717B51}">
      <dgm:prSet/>
      <dgm:spPr/>
      <dgm:t>
        <a:bodyPr/>
        <a:lstStyle/>
        <a:p>
          <a:pPr>
            <a:lnSpc>
              <a:spcPct val="100000"/>
            </a:lnSpc>
          </a:pPr>
          <a:r>
            <a:rPr lang="en-IN"/>
            <a:t>By incorporating these recommendations, the bank can strike a balance between risk management and supporting diverse financial needs, ultimately fostering a more robust and customer-centric loan approval process.</a:t>
          </a:r>
          <a:endParaRPr lang="en-US"/>
        </a:p>
      </dgm:t>
    </dgm:pt>
    <dgm:pt modelId="{E3CDE6C7-DB90-4202-87DE-0360B1E12BCA}" type="parTrans" cxnId="{A3499A81-8294-4CF0-B4DB-97E8D838C0D3}">
      <dgm:prSet/>
      <dgm:spPr/>
      <dgm:t>
        <a:bodyPr/>
        <a:lstStyle/>
        <a:p>
          <a:endParaRPr lang="en-US"/>
        </a:p>
      </dgm:t>
    </dgm:pt>
    <dgm:pt modelId="{1DDFF652-3BA9-45A3-BD6E-C02D281EFB8B}" type="sibTrans" cxnId="{A3499A81-8294-4CF0-B4DB-97E8D838C0D3}">
      <dgm:prSet/>
      <dgm:spPr/>
      <dgm:t>
        <a:bodyPr/>
        <a:lstStyle/>
        <a:p>
          <a:endParaRPr lang="en-US"/>
        </a:p>
      </dgm:t>
    </dgm:pt>
    <dgm:pt modelId="{2E2D039B-C29D-4A4E-B0AC-E7AEFECD6CBA}" type="pres">
      <dgm:prSet presAssocID="{E4EB8EC4-0631-4F38-BD88-E7B96581420B}" presName="root" presStyleCnt="0">
        <dgm:presLayoutVars>
          <dgm:dir/>
          <dgm:resizeHandles val="exact"/>
        </dgm:presLayoutVars>
      </dgm:prSet>
      <dgm:spPr/>
    </dgm:pt>
    <dgm:pt modelId="{B14E2EC7-AD08-4CFA-A556-6FEEF5A65C8A}" type="pres">
      <dgm:prSet presAssocID="{E4EB8EC4-0631-4F38-BD88-E7B96581420B}" presName="container" presStyleCnt="0">
        <dgm:presLayoutVars>
          <dgm:dir/>
          <dgm:resizeHandles val="exact"/>
        </dgm:presLayoutVars>
      </dgm:prSet>
      <dgm:spPr/>
    </dgm:pt>
    <dgm:pt modelId="{301CA414-007B-4D72-8375-B4171692F49A}" type="pres">
      <dgm:prSet presAssocID="{F7074EF5-7D55-473D-8663-4907B2B057BB}" presName="compNode" presStyleCnt="0"/>
      <dgm:spPr/>
    </dgm:pt>
    <dgm:pt modelId="{8694BBDF-0C0A-4AAA-AD0D-1D43DA395A9E}" type="pres">
      <dgm:prSet presAssocID="{F7074EF5-7D55-473D-8663-4907B2B057BB}" presName="iconBgRect" presStyleLbl="bgShp" presStyleIdx="0" presStyleCnt="4"/>
      <dgm:spPr/>
    </dgm:pt>
    <dgm:pt modelId="{D183A1A8-1AF0-49F5-A6E7-A8A884024AC7}" type="pres">
      <dgm:prSet presAssocID="{F7074EF5-7D55-473D-8663-4907B2B057BB}"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Database"/>
        </a:ext>
      </dgm:extLst>
    </dgm:pt>
    <dgm:pt modelId="{72BB0A42-6BA1-4656-A5D0-90CC45D68B72}" type="pres">
      <dgm:prSet presAssocID="{F7074EF5-7D55-473D-8663-4907B2B057BB}" presName="spaceRect" presStyleCnt="0"/>
      <dgm:spPr/>
    </dgm:pt>
    <dgm:pt modelId="{D525DB57-0422-48F8-8D8E-139D2753D1C3}" type="pres">
      <dgm:prSet presAssocID="{F7074EF5-7D55-473D-8663-4907B2B057BB}" presName="textRect" presStyleLbl="revTx" presStyleIdx="0" presStyleCnt="4">
        <dgm:presLayoutVars>
          <dgm:chMax val="1"/>
          <dgm:chPref val="1"/>
        </dgm:presLayoutVars>
      </dgm:prSet>
      <dgm:spPr/>
    </dgm:pt>
    <dgm:pt modelId="{0C57C733-CF98-4CFB-9B44-FA8C5ADC97BD}" type="pres">
      <dgm:prSet presAssocID="{9E324C61-4784-4E7D-8235-67A2321E0B75}" presName="sibTrans" presStyleLbl="sibTrans2D1" presStyleIdx="0" presStyleCnt="0"/>
      <dgm:spPr/>
    </dgm:pt>
    <dgm:pt modelId="{E3A3A174-1291-438D-A5B8-87AC8A5C9E94}" type="pres">
      <dgm:prSet presAssocID="{B02EF364-2D8E-43FA-B6BF-4FC39029FEB0}" presName="compNode" presStyleCnt="0"/>
      <dgm:spPr/>
    </dgm:pt>
    <dgm:pt modelId="{F1BB0FAC-50FB-4164-9C81-B42BC42003A6}" type="pres">
      <dgm:prSet presAssocID="{B02EF364-2D8E-43FA-B6BF-4FC39029FEB0}" presName="iconBgRect" presStyleLbl="bgShp" presStyleIdx="1" presStyleCnt="4"/>
      <dgm:spPr/>
    </dgm:pt>
    <dgm:pt modelId="{32D6EDEC-D216-4272-898A-7C3D47079BAE}" type="pres">
      <dgm:prSet presAssocID="{B02EF364-2D8E-43FA-B6BF-4FC39029FEB0}"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Bank"/>
        </a:ext>
      </dgm:extLst>
    </dgm:pt>
    <dgm:pt modelId="{7147B205-5A86-46BA-A0C2-17B116D1D60B}" type="pres">
      <dgm:prSet presAssocID="{B02EF364-2D8E-43FA-B6BF-4FC39029FEB0}" presName="spaceRect" presStyleCnt="0"/>
      <dgm:spPr/>
    </dgm:pt>
    <dgm:pt modelId="{8D9E2950-F65B-4047-8711-0EA0BA1F15E8}" type="pres">
      <dgm:prSet presAssocID="{B02EF364-2D8E-43FA-B6BF-4FC39029FEB0}" presName="textRect" presStyleLbl="revTx" presStyleIdx="1" presStyleCnt="4">
        <dgm:presLayoutVars>
          <dgm:chMax val="1"/>
          <dgm:chPref val="1"/>
        </dgm:presLayoutVars>
      </dgm:prSet>
      <dgm:spPr/>
    </dgm:pt>
    <dgm:pt modelId="{C76EED74-833E-49A5-96EF-A2BCAEDAF765}" type="pres">
      <dgm:prSet presAssocID="{9D317FFF-36ED-4685-A5C7-FEAEB4BFFA34}" presName="sibTrans" presStyleLbl="sibTrans2D1" presStyleIdx="0" presStyleCnt="0"/>
      <dgm:spPr/>
    </dgm:pt>
    <dgm:pt modelId="{4B6B6D7C-2FD3-4A0A-ABCE-FA3EA09BA476}" type="pres">
      <dgm:prSet presAssocID="{FC8194F3-CFF9-4813-9732-8F3B3DA5251C}" presName="compNode" presStyleCnt="0"/>
      <dgm:spPr/>
    </dgm:pt>
    <dgm:pt modelId="{E817B47B-F63C-4AA2-AB0F-04B82C435385}" type="pres">
      <dgm:prSet presAssocID="{FC8194F3-CFF9-4813-9732-8F3B3DA5251C}" presName="iconBgRect" presStyleLbl="bgShp" presStyleIdx="2" presStyleCnt="4"/>
      <dgm:spPr/>
    </dgm:pt>
    <dgm:pt modelId="{CC541040-F74C-4780-B6CB-445AC06F7F4E}" type="pres">
      <dgm:prSet presAssocID="{FC8194F3-CFF9-4813-9732-8F3B3DA5251C}"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Dollar"/>
        </a:ext>
      </dgm:extLst>
    </dgm:pt>
    <dgm:pt modelId="{528D56AF-3BD9-40BB-8AF3-589C808A5ADA}" type="pres">
      <dgm:prSet presAssocID="{FC8194F3-CFF9-4813-9732-8F3B3DA5251C}" presName="spaceRect" presStyleCnt="0"/>
      <dgm:spPr/>
    </dgm:pt>
    <dgm:pt modelId="{7CA644F5-0026-4DB1-B9C8-0745AC5662A1}" type="pres">
      <dgm:prSet presAssocID="{FC8194F3-CFF9-4813-9732-8F3B3DA5251C}" presName="textRect" presStyleLbl="revTx" presStyleIdx="2" presStyleCnt="4">
        <dgm:presLayoutVars>
          <dgm:chMax val="1"/>
          <dgm:chPref val="1"/>
        </dgm:presLayoutVars>
      </dgm:prSet>
      <dgm:spPr/>
    </dgm:pt>
    <dgm:pt modelId="{32F3CAA5-3C38-4E33-9ECE-C09FC1D89565}" type="pres">
      <dgm:prSet presAssocID="{DD843735-5F08-435A-AA45-F85058BCB775}" presName="sibTrans" presStyleLbl="sibTrans2D1" presStyleIdx="0" presStyleCnt="0"/>
      <dgm:spPr/>
    </dgm:pt>
    <dgm:pt modelId="{C8081488-0618-4470-80A1-A0684235B9BF}" type="pres">
      <dgm:prSet presAssocID="{50D87D24-07B6-41EA-A766-965C04717B51}" presName="compNode" presStyleCnt="0"/>
      <dgm:spPr/>
    </dgm:pt>
    <dgm:pt modelId="{EC6F5BA4-9488-4DFF-9DEC-67E5125031A0}" type="pres">
      <dgm:prSet presAssocID="{50D87D24-07B6-41EA-A766-965C04717B51}" presName="iconBgRect" presStyleLbl="bgShp" presStyleIdx="3" presStyleCnt="4"/>
      <dgm:spPr/>
    </dgm:pt>
    <dgm:pt modelId="{BF7B6E69-E270-4312-9182-6FA416521842}" type="pres">
      <dgm:prSet presAssocID="{50D87D24-07B6-41EA-A766-965C04717B51}"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Business Growth"/>
        </a:ext>
      </dgm:extLst>
    </dgm:pt>
    <dgm:pt modelId="{B723CBBF-0F8B-4668-8A90-F6D5B8889DB8}" type="pres">
      <dgm:prSet presAssocID="{50D87D24-07B6-41EA-A766-965C04717B51}" presName="spaceRect" presStyleCnt="0"/>
      <dgm:spPr/>
    </dgm:pt>
    <dgm:pt modelId="{E42689A7-A77A-46F5-90B6-84A85DFAFE3F}" type="pres">
      <dgm:prSet presAssocID="{50D87D24-07B6-41EA-A766-965C04717B51}" presName="textRect" presStyleLbl="revTx" presStyleIdx="3" presStyleCnt="4">
        <dgm:presLayoutVars>
          <dgm:chMax val="1"/>
          <dgm:chPref val="1"/>
        </dgm:presLayoutVars>
      </dgm:prSet>
      <dgm:spPr/>
    </dgm:pt>
  </dgm:ptLst>
  <dgm:cxnLst>
    <dgm:cxn modelId="{AAE04704-653C-44B0-AC50-B3696A415D5A}" type="presOf" srcId="{F7074EF5-7D55-473D-8663-4907B2B057BB}" destId="{D525DB57-0422-48F8-8D8E-139D2753D1C3}" srcOrd="0" destOrd="0" presId="urn:microsoft.com/office/officeart/2018/2/layout/IconCircleList"/>
    <dgm:cxn modelId="{AAAF2515-E150-44DF-B1F3-B841201C3097}" type="presOf" srcId="{50D87D24-07B6-41EA-A766-965C04717B51}" destId="{E42689A7-A77A-46F5-90B6-84A85DFAFE3F}" srcOrd="0" destOrd="0" presId="urn:microsoft.com/office/officeart/2018/2/layout/IconCircleList"/>
    <dgm:cxn modelId="{34924A1E-1FDF-459A-B966-44526CE76F26}" type="presOf" srcId="{B02EF364-2D8E-43FA-B6BF-4FC39029FEB0}" destId="{8D9E2950-F65B-4047-8711-0EA0BA1F15E8}" srcOrd="0" destOrd="0" presId="urn:microsoft.com/office/officeart/2018/2/layout/IconCircleList"/>
    <dgm:cxn modelId="{3F8D0B26-7C99-4096-B59B-32B075E19085}" srcId="{E4EB8EC4-0631-4F38-BD88-E7B96581420B}" destId="{F7074EF5-7D55-473D-8663-4907B2B057BB}" srcOrd="0" destOrd="0" parTransId="{8ED8335B-8560-4AA1-A93E-7BB967BA8EC0}" sibTransId="{9E324C61-4784-4E7D-8235-67A2321E0B75}"/>
    <dgm:cxn modelId="{820D963A-211D-4FC9-AC4C-F95C5AD272EC}" type="presOf" srcId="{9D317FFF-36ED-4685-A5C7-FEAEB4BFFA34}" destId="{C76EED74-833E-49A5-96EF-A2BCAEDAF765}" srcOrd="0" destOrd="0" presId="urn:microsoft.com/office/officeart/2018/2/layout/IconCircleList"/>
    <dgm:cxn modelId="{E9712266-2EAB-407E-97E9-FB37E09BAA9D}" type="presOf" srcId="{FC8194F3-CFF9-4813-9732-8F3B3DA5251C}" destId="{7CA644F5-0026-4DB1-B9C8-0745AC5662A1}" srcOrd="0" destOrd="0" presId="urn:microsoft.com/office/officeart/2018/2/layout/IconCircleList"/>
    <dgm:cxn modelId="{0274894E-6734-4D86-AF3B-54C14BFB861B}" type="presOf" srcId="{E4EB8EC4-0631-4F38-BD88-E7B96581420B}" destId="{2E2D039B-C29D-4A4E-B0AC-E7AEFECD6CBA}" srcOrd="0" destOrd="0" presId="urn:microsoft.com/office/officeart/2018/2/layout/IconCircleList"/>
    <dgm:cxn modelId="{9570B04F-DEE5-4BF5-BE19-2902BB140A6C}" type="presOf" srcId="{9E324C61-4784-4E7D-8235-67A2321E0B75}" destId="{0C57C733-CF98-4CFB-9B44-FA8C5ADC97BD}" srcOrd="0" destOrd="0" presId="urn:microsoft.com/office/officeart/2018/2/layout/IconCircleList"/>
    <dgm:cxn modelId="{A3499A81-8294-4CF0-B4DB-97E8D838C0D3}" srcId="{E4EB8EC4-0631-4F38-BD88-E7B96581420B}" destId="{50D87D24-07B6-41EA-A766-965C04717B51}" srcOrd="3" destOrd="0" parTransId="{E3CDE6C7-DB90-4202-87DE-0360B1E12BCA}" sibTransId="{1DDFF652-3BA9-45A3-BD6E-C02D281EFB8B}"/>
    <dgm:cxn modelId="{C898E6AA-6CE9-4B93-8003-B83811F6A50B}" srcId="{E4EB8EC4-0631-4F38-BD88-E7B96581420B}" destId="{FC8194F3-CFF9-4813-9732-8F3B3DA5251C}" srcOrd="2" destOrd="0" parTransId="{87501EC6-4F42-42BD-89C6-765F88B3EC1F}" sibTransId="{DD843735-5F08-435A-AA45-F85058BCB775}"/>
    <dgm:cxn modelId="{876F01CE-D651-4288-9A7D-B47D2A374222}" type="presOf" srcId="{DD843735-5F08-435A-AA45-F85058BCB775}" destId="{32F3CAA5-3C38-4E33-9ECE-C09FC1D89565}" srcOrd="0" destOrd="0" presId="urn:microsoft.com/office/officeart/2018/2/layout/IconCircleList"/>
    <dgm:cxn modelId="{86D86ADE-83EC-4672-AC5F-88257377349A}" srcId="{E4EB8EC4-0631-4F38-BD88-E7B96581420B}" destId="{B02EF364-2D8E-43FA-B6BF-4FC39029FEB0}" srcOrd="1" destOrd="0" parTransId="{2177BDBE-D9D2-49D4-AEFF-3B48400CDCA4}" sibTransId="{9D317FFF-36ED-4685-A5C7-FEAEB4BFFA34}"/>
    <dgm:cxn modelId="{A049C233-69D0-49A3-936A-D442AAF54807}" type="presParOf" srcId="{2E2D039B-C29D-4A4E-B0AC-E7AEFECD6CBA}" destId="{B14E2EC7-AD08-4CFA-A556-6FEEF5A65C8A}" srcOrd="0" destOrd="0" presId="urn:microsoft.com/office/officeart/2018/2/layout/IconCircleList"/>
    <dgm:cxn modelId="{8ADD2F2F-65B4-426F-8B30-7787FE640B46}" type="presParOf" srcId="{B14E2EC7-AD08-4CFA-A556-6FEEF5A65C8A}" destId="{301CA414-007B-4D72-8375-B4171692F49A}" srcOrd="0" destOrd="0" presId="urn:microsoft.com/office/officeart/2018/2/layout/IconCircleList"/>
    <dgm:cxn modelId="{8304EC98-E89B-49EA-99FC-EA96AD8CA85B}" type="presParOf" srcId="{301CA414-007B-4D72-8375-B4171692F49A}" destId="{8694BBDF-0C0A-4AAA-AD0D-1D43DA395A9E}" srcOrd="0" destOrd="0" presId="urn:microsoft.com/office/officeart/2018/2/layout/IconCircleList"/>
    <dgm:cxn modelId="{24F51BF4-D9BD-43A9-AE76-B6A1E343850F}" type="presParOf" srcId="{301CA414-007B-4D72-8375-B4171692F49A}" destId="{D183A1A8-1AF0-49F5-A6E7-A8A884024AC7}" srcOrd="1" destOrd="0" presId="urn:microsoft.com/office/officeart/2018/2/layout/IconCircleList"/>
    <dgm:cxn modelId="{02AE275B-03F0-4F58-B417-228E36529F40}" type="presParOf" srcId="{301CA414-007B-4D72-8375-B4171692F49A}" destId="{72BB0A42-6BA1-4656-A5D0-90CC45D68B72}" srcOrd="2" destOrd="0" presId="urn:microsoft.com/office/officeart/2018/2/layout/IconCircleList"/>
    <dgm:cxn modelId="{0950984D-1CD0-40B1-AFA4-EB483196BE24}" type="presParOf" srcId="{301CA414-007B-4D72-8375-B4171692F49A}" destId="{D525DB57-0422-48F8-8D8E-139D2753D1C3}" srcOrd="3" destOrd="0" presId="urn:microsoft.com/office/officeart/2018/2/layout/IconCircleList"/>
    <dgm:cxn modelId="{99AA1A6F-398D-4894-A74E-D11176F37FB5}" type="presParOf" srcId="{B14E2EC7-AD08-4CFA-A556-6FEEF5A65C8A}" destId="{0C57C733-CF98-4CFB-9B44-FA8C5ADC97BD}" srcOrd="1" destOrd="0" presId="urn:microsoft.com/office/officeart/2018/2/layout/IconCircleList"/>
    <dgm:cxn modelId="{768F8064-77FA-4193-85CF-DBA434A250BD}" type="presParOf" srcId="{B14E2EC7-AD08-4CFA-A556-6FEEF5A65C8A}" destId="{E3A3A174-1291-438D-A5B8-87AC8A5C9E94}" srcOrd="2" destOrd="0" presId="urn:microsoft.com/office/officeart/2018/2/layout/IconCircleList"/>
    <dgm:cxn modelId="{33BF9C68-4A74-40F2-B7DA-4E76BE20A729}" type="presParOf" srcId="{E3A3A174-1291-438D-A5B8-87AC8A5C9E94}" destId="{F1BB0FAC-50FB-4164-9C81-B42BC42003A6}" srcOrd="0" destOrd="0" presId="urn:microsoft.com/office/officeart/2018/2/layout/IconCircleList"/>
    <dgm:cxn modelId="{29C2C149-491A-4DEC-A4FA-3352419E07EF}" type="presParOf" srcId="{E3A3A174-1291-438D-A5B8-87AC8A5C9E94}" destId="{32D6EDEC-D216-4272-898A-7C3D47079BAE}" srcOrd="1" destOrd="0" presId="urn:microsoft.com/office/officeart/2018/2/layout/IconCircleList"/>
    <dgm:cxn modelId="{4072B6E9-F626-4B38-BF17-F600076C6A4D}" type="presParOf" srcId="{E3A3A174-1291-438D-A5B8-87AC8A5C9E94}" destId="{7147B205-5A86-46BA-A0C2-17B116D1D60B}" srcOrd="2" destOrd="0" presId="urn:microsoft.com/office/officeart/2018/2/layout/IconCircleList"/>
    <dgm:cxn modelId="{B4E50708-0E73-435A-BB64-67941102F6C5}" type="presParOf" srcId="{E3A3A174-1291-438D-A5B8-87AC8A5C9E94}" destId="{8D9E2950-F65B-4047-8711-0EA0BA1F15E8}" srcOrd="3" destOrd="0" presId="urn:microsoft.com/office/officeart/2018/2/layout/IconCircleList"/>
    <dgm:cxn modelId="{48CEB187-B696-4877-BA7E-734961010FC3}" type="presParOf" srcId="{B14E2EC7-AD08-4CFA-A556-6FEEF5A65C8A}" destId="{C76EED74-833E-49A5-96EF-A2BCAEDAF765}" srcOrd="3" destOrd="0" presId="urn:microsoft.com/office/officeart/2018/2/layout/IconCircleList"/>
    <dgm:cxn modelId="{6C495536-2BE0-49AD-8C62-67687820B4C1}" type="presParOf" srcId="{B14E2EC7-AD08-4CFA-A556-6FEEF5A65C8A}" destId="{4B6B6D7C-2FD3-4A0A-ABCE-FA3EA09BA476}" srcOrd="4" destOrd="0" presId="urn:microsoft.com/office/officeart/2018/2/layout/IconCircleList"/>
    <dgm:cxn modelId="{DE551B56-B0DE-4D91-80A2-19D59C369D23}" type="presParOf" srcId="{4B6B6D7C-2FD3-4A0A-ABCE-FA3EA09BA476}" destId="{E817B47B-F63C-4AA2-AB0F-04B82C435385}" srcOrd="0" destOrd="0" presId="urn:microsoft.com/office/officeart/2018/2/layout/IconCircleList"/>
    <dgm:cxn modelId="{9A1037D1-DD4B-4CE4-80A8-E579633E2EAC}" type="presParOf" srcId="{4B6B6D7C-2FD3-4A0A-ABCE-FA3EA09BA476}" destId="{CC541040-F74C-4780-B6CB-445AC06F7F4E}" srcOrd="1" destOrd="0" presId="urn:microsoft.com/office/officeart/2018/2/layout/IconCircleList"/>
    <dgm:cxn modelId="{B98AFAE8-4E52-4F86-9038-C51B24077A98}" type="presParOf" srcId="{4B6B6D7C-2FD3-4A0A-ABCE-FA3EA09BA476}" destId="{528D56AF-3BD9-40BB-8AF3-589C808A5ADA}" srcOrd="2" destOrd="0" presId="urn:microsoft.com/office/officeart/2018/2/layout/IconCircleList"/>
    <dgm:cxn modelId="{B2D754ED-DEF3-4077-A0EC-507659215A71}" type="presParOf" srcId="{4B6B6D7C-2FD3-4A0A-ABCE-FA3EA09BA476}" destId="{7CA644F5-0026-4DB1-B9C8-0745AC5662A1}" srcOrd="3" destOrd="0" presId="urn:microsoft.com/office/officeart/2018/2/layout/IconCircleList"/>
    <dgm:cxn modelId="{771125E0-EA46-420A-BF9B-F9B479446AD6}" type="presParOf" srcId="{B14E2EC7-AD08-4CFA-A556-6FEEF5A65C8A}" destId="{32F3CAA5-3C38-4E33-9ECE-C09FC1D89565}" srcOrd="5" destOrd="0" presId="urn:microsoft.com/office/officeart/2018/2/layout/IconCircleList"/>
    <dgm:cxn modelId="{8A1CB039-1455-42CC-BA69-CE4970F9227E}" type="presParOf" srcId="{B14E2EC7-AD08-4CFA-A556-6FEEF5A65C8A}" destId="{C8081488-0618-4470-80A1-A0684235B9BF}" srcOrd="6" destOrd="0" presId="urn:microsoft.com/office/officeart/2018/2/layout/IconCircleList"/>
    <dgm:cxn modelId="{DF13D022-BE6A-468E-81DC-85CC91AE802F}" type="presParOf" srcId="{C8081488-0618-4470-80A1-A0684235B9BF}" destId="{EC6F5BA4-9488-4DFF-9DEC-67E5125031A0}" srcOrd="0" destOrd="0" presId="urn:microsoft.com/office/officeart/2018/2/layout/IconCircleList"/>
    <dgm:cxn modelId="{0AAC86CA-950A-4298-8237-EB0CC64CF3A5}" type="presParOf" srcId="{C8081488-0618-4470-80A1-A0684235B9BF}" destId="{BF7B6E69-E270-4312-9182-6FA416521842}" srcOrd="1" destOrd="0" presId="urn:microsoft.com/office/officeart/2018/2/layout/IconCircleList"/>
    <dgm:cxn modelId="{B4CDA8D4-609C-4F76-BB80-88545F3AB4D0}" type="presParOf" srcId="{C8081488-0618-4470-80A1-A0684235B9BF}" destId="{B723CBBF-0F8B-4668-8A90-F6D5B8889DB8}" srcOrd="2" destOrd="0" presId="urn:microsoft.com/office/officeart/2018/2/layout/IconCircleList"/>
    <dgm:cxn modelId="{8EBF120C-101E-4464-AC54-BAA32748EB7A}" type="presParOf" srcId="{C8081488-0618-4470-80A1-A0684235B9BF}" destId="{E42689A7-A77A-46F5-90B6-84A85DFAFE3F}"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90E2B05-5ADD-4CDA-8694-485AC2555E7E}">
      <dsp:nvSpPr>
        <dsp:cNvPr id="0" name=""/>
        <dsp:cNvSpPr/>
      </dsp:nvSpPr>
      <dsp:spPr>
        <a:xfrm>
          <a:off x="0" y="0"/>
          <a:ext cx="8414428" cy="754704"/>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dirty="0"/>
            <a:t>By doing comprehensive analysis in Excel it is evident that the loan approval is dependent on the following aspects:</a:t>
          </a:r>
        </a:p>
      </dsp:txBody>
      <dsp:txXfrm>
        <a:off x="22105" y="22105"/>
        <a:ext cx="7511741" cy="710494"/>
      </dsp:txXfrm>
    </dsp:sp>
    <dsp:sp modelId="{4C8A1C38-7456-41FF-9E0D-0E067F190FC7}">
      <dsp:nvSpPr>
        <dsp:cNvPr id="0" name=""/>
        <dsp:cNvSpPr/>
      </dsp:nvSpPr>
      <dsp:spPr>
        <a:xfrm>
          <a:off x="628350" y="859525"/>
          <a:ext cx="8414428" cy="754704"/>
        </a:xfrm>
        <a:prstGeom prst="roundRect">
          <a:avLst>
            <a:gd name="adj" fmla="val 10000"/>
          </a:avLst>
        </a:prstGeom>
        <a:solidFill>
          <a:schemeClr val="accent2">
            <a:hueOff val="-363841"/>
            <a:satOff val="-20982"/>
            <a:lumOff val="215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Gender of the Applicant</a:t>
          </a:r>
        </a:p>
      </dsp:txBody>
      <dsp:txXfrm>
        <a:off x="650455" y="881630"/>
        <a:ext cx="7251309" cy="710494"/>
      </dsp:txXfrm>
    </dsp:sp>
    <dsp:sp modelId="{982A4752-5DBC-4436-8A8D-BD153A7FDFE8}">
      <dsp:nvSpPr>
        <dsp:cNvPr id="0" name=""/>
        <dsp:cNvSpPr/>
      </dsp:nvSpPr>
      <dsp:spPr>
        <a:xfrm>
          <a:off x="1256700" y="1719050"/>
          <a:ext cx="8414428" cy="754704"/>
        </a:xfrm>
        <a:prstGeom prst="roundRect">
          <a:avLst>
            <a:gd name="adj" fmla="val 10000"/>
          </a:avLst>
        </a:prstGeom>
        <a:solidFill>
          <a:schemeClr val="accent2">
            <a:hueOff val="-727682"/>
            <a:satOff val="-41964"/>
            <a:lumOff val="43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Applicant and Co-applicant Income</a:t>
          </a:r>
        </a:p>
      </dsp:txBody>
      <dsp:txXfrm>
        <a:off x="1278805" y="1741155"/>
        <a:ext cx="7251309" cy="710494"/>
      </dsp:txXfrm>
    </dsp:sp>
    <dsp:sp modelId="{E0196385-16BF-4044-9C29-CFC7F3369717}">
      <dsp:nvSpPr>
        <dsp:cNvPr id="0" name=""/>
        <dsp:cNvSpPr/>
      </dsp:nvSpPr>
      <dsp:spPr>
        <a:xfrm>
          <a:off x="1885050" y="2578575"/>
          <a:ext cx="8414428" cy="754704"/>
        </a:xfrm>
        <a:prstGeom prst="roundRect">
          <a:avLst>
            <a:gd name="adj" fmla="val 10000"/>
          </a:avLst>
        </a:prstGeom>
        <a:solidFill>
          <a:schemeClr val="accent2">
            <a:hueOff val="-1091522"/>
            <a:satOff val="-62946"/>
            <a:lumOff val="647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Applicant Credit History</a:t>
          </a:r>
        </a:p>
      </dsp:txBody>
      <dsp:txXfrm>
        <a:off x="1907155" y="2600680"/>
        <a:ext cx="7251309" cy="710494"/>
      </dsp:txXfrm>
    </dsp:sp>
    <dsp:sp modelId="{F8B445D4-F950-40EF-85C9-CD11A4909B3C}">
      <dsp:nvSpPr>
        <dsp:cNvPr id="0" name=""/>
        <dsp:cNvSpPr/>
      </dsp:nvSpPr>
      <dsp:spPr>
        <a:xfrm>
          <a:off x="2513400" y="3438100"/>
          <a:ext cx="8414428" cy="754704"/>
        </a:xfrm>
        <a:prstGeom prst="roundRect">
          <a:avLst>
            <a:gd name="adj" fmla="val 10000"/>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dirty="0"/>
            <a:t>Loan Amount requested by the Applicant</a:t>
          </a:r>
        </a:p>
      </dsp:txBody>
      <dsp:txXfrm>
        <a:off x="2535505" y="3460205"/>
        <a:ext cx="7251309" cy="710494"/>
      </dsp:txXfrm>
    </dsp:sp>
    <dsp:sp modelId="{AD4D27ED-204F-4805-B53D-913EE6345A6C}">
      <dsp:nvSpPr>
        <dsp:cNvPr id="0" name=""/>
        <dsp:cNvSpPr/>
      </dsp:nvSpPr>
      <dsp:spPr>
        <a:xfrm>
          <a:off x="7923870" y="551353"/>
          <a:ext cx="490558" cy="490558"/>
        </a:xfrm>
        <a:prstGeom prst="downArrow">
          <a:avLst>
            <a:gd name="adj1" fmla="val 55000"/>
            <a:gd name="adj2" fmla="val 45000"/>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endParaRPr lang="en-US" sz="2200" kern="1200"/>
        </a:p>
      </dsp:txBody>
      <dsp:txXfrm>
        <a:off x="8034246" y="551353"/>
        <a:ext cx="269806" cy="369145"/>
      </dsp:txXfrm>
    </dsp:sp>
    <dsp:sp modelId="{9E8BBD56-4BB2-4F8C-8F43-3DB946B2254C}">
      <dsp:nvSpPr>
        <dsp:cNvPr id="0" name=""/>
        <dsp:cNvSpPr/>
      </dsp:nvSpPr>
      <dsp:spPr>
        <a:xfrm>
          <a:off x="8552220" y="1410878"/>
          <a:ext cx="490558" cy="490558"/>
        </a:xfrm>
        <a:prstGeom prst="downArrow">
          <a:avLst>
            <a:gd name="adj1" fmla="val 55000"/>
            <a:gd name="adj2" fmla="val 45000"/>
          </a:avLst>
        </a:prstGeom>
        <a:solidFill>
          <a:schemeClr val="accent2">
            <a:tint val="40000"/>
            <a:alpha val="90000"/>
            <a:hueOff val="-283075"/>
            <a:satOff val="-25115"/>
            <a:lumOff val="-256"/>
            <a:alphaOff val="0"/>
          </a:schemeClr>
        </a:solidFill>
        <a:ln w="12700" cap="flat" cmpd="sng" algn="ctr">
          <a:solidFill>
            <a:schemeClr val="accent2">
              <a:tint val="40000"/>
              <a:alpha val="90000"/>
              <a:hueOff val="-283075"/>
              <a:satOff val="-25115"/>
              <a:lumOff val="-256"/>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endParaRPr lang="en-US" sz="2200" kern="1200"/>
        </a:p>
      </dsp:txBody>
      <dsp:txXfrm>
        <a:off x="8662596" y="1410878"/>
        <a:ext cx="269806" cy="369145"/>
      </dsp:txXfrm>
    </dsp:sp>
    <dsp:sp modelId="{BE63F042-6AA1-4365-AC28-81B278AB71A1}">
      <dsp:nvSpPr>
        <dsp:cNvPr id="0" name=""/>
        <dsp:cNvSpPr/>
      </dsp:nvSpPr>
      <dsp:spPr>
        <a:xfrm>
          <a:off x="9180570" y="2257825"/>
          <a:ext cx="490558" cy="490558"/>
        </a:xfrm>
        <a:prstGeom prst="downArrow">
          <a:avLst>
            <a:gd name="adj1" fmla="val 55000"/>
            <a:gd name="adj2" fmla="val 45000"/>
          </a:avLst>
        </a:prstGeom>
        <a:solidFill>
          <a:schemeClr val="accent2">
            <a:tint val="40000"/>
            <a:alpha val="90000"/>
            <a:hueOff val="-566151"/>
            <a:satOff val="-50231"/>
            <a:lumOff val="-513"/>
            <a:alphaOff val="0"/>
          </a:schemeClr>
        </a:solidFill>
        <a:ln w="12700" cap="flat" cmpd="sng" algn="ctr">
          <a:solidFill>
            <a:schemeClr val="accent2">
              <a:tint val="40000"/>
              <a:alpha val="90000"/>
              <a:hueOff val="-566151"/>
              <a:satOff val="-50231"/>
              <a:lumOff val="-513"/>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endParaRPr lang="en-US" sz="2200" kern="1200"/>
        </a:p>
      </dsp:txBody>
      <dsp:txXfrm>
        <a:off x="9290946" y="2257825"/>
        <a:ext cx="269806" cy="369145"/>
      </dsp:txXfrm>
    </dsp:sp>
    <dsp:sp modelId="{E8F0F797-0695-4B43-A8D1-CA5774182367}">
      <dsp:nvSpPr>
        <dsp:cNvPr id="0" name=""/>
        <dsp:cNvSpPr/>
      </dsp:nvSpPr>
      <dsp:spPr>
        <a:xfrm>
          <a:off x="9808920" y="3125736"/>
          <a:ext cx="490558" cy="490558"/>
        </a:xfrm>
        <a:prstGeom prst="downArrow">
          <a:avLst>
            <a:gd name="adj1" fmla="val 55000"/>
            <a:gd name="adj2" fmla="val 45000"/>
          </a:avLst>
        </a:prstGeom>
        <a:solidFill>
          <a:schemeClr val="accent2">
            <a:tint val="40000"/>
            <a:alpha val="90000"/>
            <a:hueOff val="-849226"/>
            <a:satOff val="-75346"/>
            <a:lumOff val="-769"/>
            <a:alphaOff val="0"/>
          </a:schemeClr>
        </a:solidFill>
        <a:ln w="12700" cap="flat" cmpd="sng" algn="ctr">
          <a:solidFill>
            <a:schemeClr val="accent2">
              <a:tint val="40000"/>
              <a:alpha val="90000"/>
              <a:hueOff val="-849226"/>
              <a:satOff val="-75346"/>
              <a:lumOff val="-76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endParaRPr lang="en-US" sz="2200" kern="1200"/>
        </a:p>
      </dsp:txBody>
      <dsp:txXfrm>
        <a:off x="9919296" y="3125736"/>
        <a:ext cx="269806" cy="36914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90E2B05-5ADD-4CDA-8694-485AC2555E7E}">
      <dsp:nvSpPr>
        <dsp:cNvPr id="0" name=""/>
        <dsp:cNvSpPr/>
      </dsp:nvSpPr>
      <dsp:spPr>
        <a:xfrm>
          <a:off x="0" y="0"/>
          <a:ext cx="4524021" cy="754704"/>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dirty="0"/>
            <a:t>From comprehensive analysis of the data it is evident that the loan approval is dependent on the following aspects:</a:t>
          </a:r>
        </a:p>
      </dsp:txBody>
      <dsp:txXfrm>
        <a:off x="22105" y="22105"/>
        <a:ext cx="3621334" cy="710494"/>
      </dsp:txXfrm>
    </dsp:sp>
    <dsp:sp modelId="{4C8A1C38-7456-41FF-9E0D-0E067F190FC7}">
      <dsp:nvSpPr>
        <dsp:cNvPr id="0" name=""/>
        <dsp:cNvSpPr/>
      </dsp:nvSpPr>
      <dsp:spPr>
        <a:xfrm>
          <a:off x="337832" y="859525"/>
          <a:ext cx="4524021" cy="754704"/>
        </a:xfrm>
        <a:prstGeom prst="roundRect">
          <a:avLst>
            <a:gd name="adj" fmla="val 10000"/>
          </a:avLst>
        </a:prstGeom>
        <a:solidFill>
          <a:schemeClr val="accent2">
            <a:hueOff val="-363841"/>
            <a:satOff val="-20982"/>
            <a:lumOff val="215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dirty="0"/>
            <a:t>Gender of the Applicant</a:t>
          </a:r>
        </a:p>
      </dsp:txBody>
      <dsp:txXfrm>
        <a:off x="359937" y="881630"/>
        <a:ext cx="3651420" cy="710494"/>
      </dsp:txXfrm>
    </dsp:sp>
    <dsp:sp modelId="{982A4752-5DBC-4436-8A8D-BD153A7FDFE8}">
      <dsp:nvSpPr>
        <dsp:cNvPr id="0" name=""/>
        <dsp:cNvSpPr/>
      </dsp:nvSpPr>
      <dsp:spPr>
        <a:xfrm>
          <a:off x="675665" y="1719050"/>
          <a:ext cx="4524021" cy="754704"/>
        </a:xfrm>
        <a:prstGeom prst="roundRect">
          <a:avLst>
            <a:gd name="adj" fmla="val 10000"/>
          </a:avLst>
        </a:prstGeom>
        <a:solidFill>
          <a:schemeClr val="accent2">
            <a:hueOff val="-727682"/>
            <a:satOff val="-41964"/>
            <a:lumOff val="43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dirty="0"/>
            <a:t>Applicant and Co-applicant Income</a:t>
          </a:r>
        </a:p>
      </dsp:txBody>
      <dsp:txXfrm>
        <a:off x="697770" y="1741155"/>
        <a:ext cx="3651420" cy="710494"/>
      </dsp:txXfrm>
    </dsp:sp>
    <dsp:sp modelId="{E0196385-16BF-4044-9C29-CFC7F3369717}">
      <dsp:nvSpPr>
        <dsp:cNvPr id="0" name=""/>
        <dsp:cNvSpPr/>
      </dsp:nvSpPr>
      <dsp:spPr>
        <a:xfrm>
          <a:off x="1013498" y="2578575"/>
          <a:ext cx="4524021" cy="754704"/>
        </a:xfrm>
        <a:prstGeom prst="roundRect">
          <a:avLst>
            <a:gd name="adj" fmla="val 10000"/>
          </a:avLst>
        </a:prstGeom>
        <a:solidFill>
          <a:schemeClr val="accent2">
            <a:hueOff val="-1091522"/>
            <a:satOff val="-62946"/>
            <a:lumOff val="647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a:t>Applicant Credit History</a:t>
          </a:r>
        </a:p>
      </dsp:txBody>
      <dsp:txXfrm>
        <a:off x="1035603" y="2600680"/>
        <a:ext cx="3651420" cy="710494"/>
      </dsp:txXfrm>
    </dsp:sp>
    <dsp:sp modelId="{F8B445D4-F950-40EF-85C9-CD11A4909B3C}">
      <dsp:nvSpPr>
        <dsp:cNvPr id="0" name=""/>
        <dsp:cNvSpPr/>
      </dsp:nvSpPr>
      <dsp:spPr>
        <a:xfrm>
          <a:off x="1351330" y="3438100"/>
          <a:ext cx="4524021" cy="754704"/>
        </a:xfrm>
        <a:prstGeom prst="roundRect">
          <a:avLst>
            <a:gd name="adj" fmla="val 10000"/>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dirty="0"/>
            <a:t>Loan Amount requested by the Applicant</a:t>
          </a:r>
        </a:p>
      </dsp:txBody>
      <dsp:txXfrm>
        <a:off x="1373435" y="3460205"/>
        <a:ext cx="3651420" cy="710494"/>
      </dsp:txXfrm>
    </dsp:sp>
    <dsp:sp modelId="{AD4D27ED-204F-4805-B53D-913EE6345A6C}">
      <dsp:nvSpPr>
        <dsp:cNvPr id="0" name=""/>
        <dsp:cNvSpPr/>
      </dsp:nvSpPr>
      <dsp:spPr>
        <a:xfrm>
          <a:off x="4033462" y="551353"/>
          <a:ext cx="490558" cy="490558"/>
        </a:xfrm>
        <a:prstGeom prst="downArrow">
          <a:avLst>
            <a:gd name="adj1" fmla="val 55000"/>
            <a:gd name="adj2" fmla="val 45000"/>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endParaRPr lang="en-US" sz="2200" kern="1200"/>
        </a:p>
      </dsp:txBody>
      <dsp:txXfrm>
        <a:off x="4143838" y="551353"/>
        <a:ext cx="269806" cy="369145"/>
      </dsp:txXfrm>
    </dsp:sp>
    <dsp:sp modelId="{9E8BBD56-4BB2-4F8C-8F43-3DB946B2254C}">
      <dsp:nvSpPr>
        <dsp:cNvPr id="0" name=""/>
        <dsp:cNvSpPr/>
      </dsp:nvSpPr>
      <dsp:spPr>
        <a:xfrm>
          <a:off x="4371295" y="1410878"/>
          <a:ext cx="490558" cy="490558"/>
        </a:xfrm>
        <a:prstGeom prst="downArrow">
          <a:avLst>
            <a:gd name="adj1" fmla="val 55000"/>
            <a:gd name="adj2" fmla="val 45000"/>
          </a:avLst>
        </a:prstGeom>
        <a:solidFill>
          <a:schemeClr val="accent2">
            <a:tint val="40000"/>
            <a:alpha val="90000"/>
            <a:hueOff val="-283075"/>
            <a:satOff val="-25115"/>
            <a:lumOff val="-256"/>
            <a:alphaOff val="0"/>
          </a:schemeClr>
        </a:solidFill>
        <a:ln w="12700" cap="flat" cmpd="sng" algn="ctr">
          <a:solidFill>
            <a:schemeClr val="accent2">
              <a:tint val="40000"/>
              <a:alpha val="90000"/>
              <a:hueOff val="-283075"/>
              <a:satOff val="-25115"/>
              <a:lumOff val="-256"/>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endParaRPr lang="en-US" sz="2200" kern="1200"/>
        </a:p>
      </dsp:txBody>
      <dsp:txXfrm>
        <a:off x="4481671" y="1410878"/>
        <a:ext cx="269806" cy="369145"/>
      </dsp:txXfrm>
    </dsp:sp>
    <dsp:sp modelId="{BE63F042-6AA1-4365-AC28-81B278AB71A1}">
      <dsp:nvSpPr>
        <dsp:cNvPr id="0" name=""/>
        <dsp:cNvSpPr/>
      </dsp:nvSpPr>
      <dsp:spPr>
        <a:xfrm>
          <a:off x="4709128" y="2257825"/>
          <a:ext cx="490558" cy="490558"/>
        </a:xfrm>
        <a:prstGeom prst="downArrow">
          <a:avLst>
            <a:gd name="adj1" fmla="val 55000"/>
            <a:gd name="adj2" fmla="val 45000"/>
          </a:avLst>
        </a:prstGeom>
        <a:solidFill>
          <a:schemeClr val="accent2">
            <a:tint val="40000"/>
            <a:alpha val="90000"/>
            <a:hueOff val="-566151"/>
            <a:satOff val="-50231"/>
            <a:lumOff val="-513"/>
            <a:alphaOff val="0"/>
          </a:schemeClr>
        </a:solidFill>
        <a:ln w="12700" cap="flat" cmpd="sng" algn="ctr">
          <a:solidFill>
            <a:schemeClr val="accent2">
              <a:tint val="40000"/>
              <a:alpha val="90000"/>
              <a:hueOff val="-566151"/>
              <a:satOff val="-50231"/>
              <a:lumOff val="-513"/>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endParaRPr lang="en-US" sz="2200" kern="1200"/>
        </a:p>
      </dsp:txBody>
      <dsp:txXfrm>
        <a:off x="4819504" y="2257825"/>
        <a:ext cx="269806" cy="369145"/>
      </dsp:txXfrm>
    </dsp:sp>
    <dsp:sp modelId="{E8F0F797-0695-4B43-A8D1-CA5774182367}">
      <dsp:nvSpPr>
        <dsp:cNvPr id="0" name=""/>
        <dsp:cNvSpPr/>
      </dsp:nvSpPr>
      <dsp:spPr>
        <a:xfrm>
          <a:off x="5046961" y="3125736"/>
          <a:ext cx="490558" cy="490558"/>
        </a:xfrm>
        <a:prstGeom prst="downArrow">
          <a:avLst>
            <a:gd name="adj1" fmla="val 55000"/>
            <a:gd name="adj2" fmla="val 45000"/>
          </a:avLst>
        </a:prstGeom>
        <a:solidFill>
          <a:schemeClr val="accent2">
            <a:tint val="40000"/>
            <a:alpha val="90000"/>
            <a:hueOff val="-849226"/>
            <a:satOff val="-75346"/>
            <a:lumOff val="-769"/>
            <a:alphaOff val="0"/>
          </a:schemeClr>
        </a:solidFill>
        <a:ln w="12700" cap="flat" cmpd="sng" algn="ctr">
          <a:solidFill>
            <a:schemeClr val="accent2">
              <a:tint val="40000"/>
              <a:alpha val="90000"/>
              <a:hueOff val="-849226"/>
              <a:satOff val="-75346"/>
              <a:lumOff val="-76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endParaRPr lang="en-US" sz="2200" kern="1200"/>
        </a:p>
      </dsp:txBody>
      <dsp:txXfrm>
        <a:off x="5157337" y="3125736"/>
        <a:ext cx="269806" cy="36914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2D1C36-3BB7-444E-812D-ABB6A17C6DC2}">
      <dsp:nvSpPr>
        <dsp:cNvPr id="0" name=""/>
        <dsp:cNvSpPr/>
      </dsp:nvSpPr>
      <dsp:spPr>
        <a:xfrm>
          <a:off x="679050" y="578168"/>
          <a:ext cx="1887187" cy="1887187"/>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06267EE-C9BF-4130-A1D2-75A5DBE6BB87}">
      <dsp:nvSpPr>
        <dsp:cNvPr id="0" name=""/>
        <dsp:cNvSpPr/>
      </dsp:nvSpPr>
      <dsp:spPr>
        <a:xfrm>
          <a:off x="1081237" y="980356"/>
          <a:ext cx="1082812" cy="108281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2F488A6-A2B3-4376-A53A-EDACA1422899}">
      <dsp:nvSpPr>
        <dsp:cNvPr id="0" name=""/>
        <dsp:cNvSpPr/>
      </dsp:nvSpPr>
      <dsp:spPr>
        <a:xfrm>
          <a:off x="75768" y="3053169"/>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dirty="0"/>
            <a:t>Findings and key insights derived from the extensive analysis have been seamlessly translated into visualizations using Power BI.</a:t>
          </a:r>
        </a:p>
      </dsp:txBody>
      <dsp:txXfrm>
        <a:off x="75768" y="3053169"/>
        <a:ext cx="3093750" cy="720000"/>
      </dsp:txXfrm>
    </dsp:sp>
    <dsp:sp modelId="{9E10FAD1-425B-4513-A179-F65B853587A0}">
      <dsp:nvSpPr>
        <dsp:cNvPr id="0" name=""/>
        <dsp:cNvSpPr/>
      </dsp:nvSpPr>
      <dsp:spPr>
        <a:xfrm>
          <a:off x="4314206" y="578168"/>
          <a:ext cx="1887187" cy="1887187"/>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0EDAB9C-A22E-40C5-B42B-6428FCAADF69}">
      <dsp:nvSpPr>
        <dsp:cNvPr id="0" name=""/>
        <dsp:cNvSpPr/>
      </dsp:nvSpPr>
      <dsp:spPr>
        <a:xfrm>
          <a:off x="4716393" y="980356"/>
          <a:ext cx="1082812" cy="108281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5548CF2-E701-4515-9963-031FA43389A3}">
      <dsp:nvSpPr>
        <dsp:cNvPr id="0" name=""/>
        <dsp:cNvSpPr/>
      </dsp:nvSpPr>
      <dsp:spPr>
        <a:xfrm>
          <a:off x="3710925" y="3053169"/>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a:t>The dashboard is designed to be highly interactive, allowing users to dynamically explore various facets of the data.</a:t>
          </a:r>
        </a:p>
      </dsp:txBody>
      <dsp:txXfrm>
        <a:off x="3710925" y="3053169"/>
        <a:ext cx="3093750" cy="720000"/>
      </dsp:txXfrm>
    </dsp:sp>
    <dsp:sp modelId="{1FB5A7AE-709E-4BCD-B26C-F85C6C722CA3}">
      <dsp:nvSpPr>
        <dsp:cNvPr id="0" name=""/>
        <dsp:cNvSpPr/>
      </dsp:nvSpPr>
      <dsp:spPr>
        <a:xfrm>
          <a:off x="7949362" y="578168"/>
          <a:ext cx="1887187" cy="1887187"/>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6141E7F-C2C5-4660-A016-18F31047F9B4}">
      <dsp:nvSpPr>
        <dsp:cNvPr id="0" name=""/>
        <dsp:cNvSpPr/>
      </dsp:nvSpPr>
      <dsp:spPr>
        <a:xfrm>
          <a:off x="8351550" y="980356"/>
          <a:ext cx="1082812" cy="108281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F58F63B-DCDA-4081-8BD2-7CA59FBE77AA}">
      <dsp:nvSpPr>
        <dsp:cNvPr id="0" name=""/>
        <dsp:cNvSpPr/>
      </dsp:nvSpPr>
      <dsp:spPr>
        <a:xfrm>
          <a:off x="7346081" y="3053169"/>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a:t>This holistic approach empowers decision-makers to gain actionable insights, fostering a deeper understanding of the dataset's intricacies.</a:t>
          </a:r>
        </a:p>
      </dsp:txBody>
      <dsp:txXfrm>
        <a:off x="7346081" y="3053169"/>
        <a:ext cx="3093750" cy="7200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94BBDF-0C0A-4AAA-AD0D-1D43DA395A9E}">
      <dsp:nvSpPr>
        <dsp:cNvPr id="0" name=""/>
        <dsp:cNvSpPr/>
      </dsp:nvSpPr>
      <dsp:spPr>
        <a:xfrm>
          <a:off x="212335" y="469890"/>
          <a:ext cx="1335915" cy="1335915"/>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183A1A8-1AF0-49F5-A6E7-A8A884024AC7}">
      <dsp:nvSpPr>
        <dsp:cNvPr id="0" name=""/>
        <dsp:cNvSpPr/>
      </dsp:nvSpPr>
      <dsp:spPr>
        <a:xfrm>
          <a:off x="492877" y="750432"/>
          <a:ext cx="774830" cy="77483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525DB57-0422-48F8-8D8E-139D2753D1C3}">
      <dsp:nvSpPr>
        <dsp:cNvPr id="0" name=""/>
        <dsp:cNvSpPr/>
      </dsp:nvSpPr>
      <dsp:spPr>
        <a:xfrm>
          <a:off x="1834517" y="469890"/>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100000"/>
            </a:lnSpc>
            <a:spcBef>
              <a:spcPct val="0"/>
            </a:spcBef>
            <a:spcAft>
              <a:spcPct val="35000"/>
            </a:spcAft>
            <a:buNone/>
          </a:pPr>
          <a:r>
            <a:rPr lang="en-US" sz="1400" kern="1200"/>
            <a:t>The combination of Excel, SQL, Python, and Power BI has allowed us to undertake a holistic and integrated approach to analyzing the loan dataset.</a:t>
          </a:r>
        </a:p>
      </dsp:txBody>
      <dsp:txXfrm>
        <a:off x="1834517" y="469890"/>
        <a:ext cx="3148942" cy="1335915"/>
      </dsp:txXfrm>
    </dsp:sp>
    <dsp:sp modelId="{F1BB0FAC-50FB-4164-9C81-B42BC42003A6}">
      <dsp:nvSpPr>
        <dsp:cNvPr id="0" name=""/>
        <dsp:cNvSpPr/>
      </dsp:nvSpPr>
      <dsp:spPr>
        <a:xfrm>
          <a:off x="5532139" y="469890"/>
          <a:ext cx="1335915" cy="1335915"/>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2D6EDEC-D216-4272-898A-7C3D47079BAE}">
      <dsp:nvSpPr>
        <dsp:cNvPr id="0" name=""/>
        <dsp:cNvSpPr/>
      </dsp:nvSpPr>
      <dsp:spPr>
        <a:xfrm>
          <a:off x="5812681" y="750432"/>
          <a:ext cx="774830" cy="77483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D9E2950-F65B-4047-8711-0EA0BA1F15E8}">
      <dsp:nvSpPr>
        <dsp:cNvPr id="0" name=""/>
        <dsp:cNvSpPr/>
      </dsp:nvSpPr>
      <dsp:spPr>
        <a:xfrm>
          <a:off x="7154322" y="469890"/>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100000"/>
            </a:lnSpc>
            <a:spcBef>
              <a:spcPct val="0"/>
            </a:spcBef>
            <a:spcAft>
              <a:spcPct val="35000"/>
            </a:spcAft>
            <a:buNone/>
          </a:pPr>
          <a:r>
            <a:rPr lang="en-US" sz="1400" kern="1200"/>
            <a:t>The insights drawn from diverse analytical methods serve as a foundation for informed and data-driven decision-making in the loan approval process.</a:t>
          </a:r>
        </a:p>
      </dsp:txBody>
      <dsp:txXfrm>
        <a:off x="7154322" y="469890"/>
        <a:ext cx="3148942" cy="1335915"/>
      </dsp:txXfrm>
    </dsp:sp>
    <dsp:sp modelId="{E817B47B-F63C-4AA2-AB0F-04B82C435385}">
      <dsp:nvSpPr>
        <dsp:cNvPr id="0" name=""/>
        <dsp:cNvSpPr/>
      </dsp:nvSpPr>
      <dsp:spPr>
        <a:xfrm>
          <a:off x="212335" y="2545532"/>
          <a:ext cx="1335915" cy="1335915"/>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C541040-F74C-4780-B6CB-445AC06F7F4E}">
      <dsp:nvSpPr>
        <dsp:cNvPr id="0" name=""/>
        <dsp:cNvSpPr/>
      </dsp:nvSpPr>
      <dsp:spPr>
        <a:xfrm>
          <a:off x="492877" y="2826074"/>
          <a:ext cx="774830" cy="77483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CA644F5-0026-4DB1-B9C8-0745AC5662A1}">
      <dsp:nvSpPr>
        <dsp:cNvPr id="0" name=""/>
        <dsp:cNvSpPr/>
      </dsp:nvSpPr>
      <dsp:spPr>
        <a:xfrm>
          <a:off x="1834517" y="2545532"/>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100000"/>
            </a:lnSpc>
            <a:spcBef>
              <a:spcPct val="0"/>
            </a:spcBef>
            <a:spcAft>
              <a:spcPct val="35000"/>
            </a:spcAft>
            <a:buNone/>
          </a:pPr>
          <a:r>
            <a:rPr lang="en-IN" sz="1400" kern="1200"/>
            <a:t>Understanding and adapting to these insights will not only enhance the accuracy of loan approval decisions but also contribute to a more inclusive and equitable lending process. </a:t>
          </a:r>
          <a:endParaRPr lang="en-US" sz="1400" kern="1200"/>
        </a:p>
      </dsp:txBody>
      <dsp:txXfrm>
        <a:off x="1834517" y="2545532"/>
        <a:ext cx="3148942" cy="1335915"/>
      </dsp:txXfrm>
    </dsp:sp>
    <dsp:sp modelId="{EC6F5BA4-9488-4DFF-9DEC-67E5125031A0}">
      <dsp:nvSpPr>
        <dsp:cNvPr id="0" name=""/>
        <dsp:cNvSpPr/>
      </dsp:nvSpPr>
      <dsp:spPr>
        <a:xfrm>
          <a:off x="5532139" y="2545532"/>
          <a:ext cx="1335915" cy="1335915"/>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F7B6E69-E270-4312-9182-6FA416521842}">
      <dsp:nvSpPr>
        <dsp:cNvPr id="0" name=""/>
        <dsp:cNvSpPr/>
      </dsp:nvSpPr>
      <dsp:spPr>
        <a:xfrm>
          <a:off x="5812681" y="2826074"/>
          <a:ext cx="774830" cy="77483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42689A7-A77A-46F5-90B6-84A85DFAFE3F}">
      <dsp:nvSpPr>
        <dsp:cNvPr id="0" name=""/>
        <dsp:cNvSpPr/>
      </dsp:nvSpPr>
      <dsp:spPr>
        <a:xfrm>
          <a:off x="7154322" y="2545532"/>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100000"/>
            </a:lnSpc>
            <a:spcBef>
              <a:spcPct val="0"/>
            </a:spcBef>
            <a:spcAft>
              <a:spcPct val="35000"/>
            </a:spcAft>
            <a:buNone/>
          </a:pPr>
          <a:r>
            <a:rPr lang="en-IN" sz="1400" kern="1200"/>
            <a:t>By incorporating these recommendations, the bank can strike a balance between risk management and supporting diverse financial needs, ultimately fostering a more robust and customer-centric loan approval process.</a:t>
          </a:r>
          <a:endParaRPr lang="en-US" sz="1400" kern="1200"/>
        </a:p>
      </dsp:txBody>
      <dsp:txXfrm>
        <a:off x="7154322" y="2545532"/>
        <a:ext cx="3148942" cy="1335915"/>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2.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3.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drawing1.xml><?xml version="1.0" encoding="utf-8"?>
<c:userShapes xmlns:c="http://schemas.openxmlformats.org/drawingml/2006/chart">
  <cdr:relSizeAnchor xmlns:cdr="http://schemas.openxmlformats.org/drawingml/2006/chartDrawing">
    <cdr:from>
      <cdr:x>0.37167</cdr:x>
      <cdr:y>0.40417</cdr:y>
    </cdr:from>
    <cdr:to>
      <cdr:x>0.585</cdr:x>
      <cdr:y>0.59583</cdr:y>
    </cdr:to>
    <cdr:sp macro="" textlink="">
      <cdr:nvSpPr>
        <cdr:cNvPr id="2" name="TextBox 1">
          <a:extLst xmlns:a="http://schemas.openxmlformats.org/drawingml/2006/main">
            <a:ext uri="{FF2B5EF4-FFF2-40B4-BE49-F238E27FC236}">
              <a16:creationId xmlns:a16="http://schemas.microsoft.com/office/drawing/2014/main" id="{CA4199F5-4558-9D19-3F1B-73B0D9532EA3}"/>
            </a:ext>
          </a:extLst>
        </cdr:cNvPr>
        <cdr:cNvSpPr txBox="1"/>
      </cdr:nvSpPr>
      <cdr:spPr>
        <a:xfrm xmlns:a="http://schemas.openxmlformats.org/drawingml/2006/main">
          <a:off x="1699260" y="1108710"/>
          <a:ext cx="975360" cy="525780"/>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endParaRPr lang="en-IN" sz="1100"/>
        </a:p>
      </cdr:txBody>
    </cdr:sp>
  </cdr:relSizeAnchor>
</c:userShap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681635-5354-ACD2-EB8A-24C2760BB3A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45DBC131-C164-15C9-3FF4-D54113800CF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B7FB1E7B-ED57-1FDD-8A02-6CA0275CAC93}"/>
              </a:ext>
            </a:extLst>
          </p:cNvPr>
          <p:cNvSpPr>
            <a:spLocks noGrp="1"/>
          </p:cNvSpPr>
          <p:nvPr>
            <p:ph type="dt" sz="half" idx="10"/>
          </p:nvPr>
        </p:nvSpPr>
        <p:spPr/>
        <p:txBody>
          <a:bodyPr/>
          <a:lstStyle/>
          <a:p>
            <a:fld id="{E01D671C-8A25-425F-86CB-5211655C12B0}" type="datetimeFigureOut">
              <a:rPr lang="en-IN" smtClean="0"/>
              <a:t>09-02-2024</a:t>
            </a:fld>
            <a:endParaRPr lang="en-IN"/>
          </a:p>
        </p:txBody>
      </p:sp>
      <p:sp>
        <p:nvSpPr>
          <p:cNvPr id="5" name="Footer Placeholder 4">
            <a:extLst>
              <a:ext uri="{FF2B5EF4-FFF2-40B4-BE49-F238E27FC236}">
                <a16:creationId xmlns:a16="http://schemas.microsoft.com/office/drawing/2014/main" id="{E46A98C8-94D0-535E-27BC-5A1E57F7504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05CDF5B-1745-C44D-BEA4-581B3542990F}"/>
              </a:ext>
            </a:extLst>
          </p:cNvPr>
          <p:cNvSpPr>
            <a:spLocks noGrp="1"/>
          </p:cNvSpPr>
          <p:nvPr>
            <p:ph type="sldNum" sz="quarter" idx="12"/>
          </p:nvPr>
        </p:nvSpPr>
        <p:spPr/>
        <p:txBody>
          <a:bodyPr/>
          <a:lstStyle/>
          <a:p>
            <a:fld id="{773D1F58-75B6-4D76-91E3-E451DC61DF67}" type="slidenum">
              <a:rPr lang="en-IN" smtClean="0"/>
              <a:t>‹#›</a:t>
            </a:fld>
            <a:endParaRPr lang="en-IN"/>
          </a:p>
        </p:txBody>
      </p:sp>
    </p:spTree>
    <p:extLst>
      <p:ext uri="{BB962C8B-B14F-4D97-AF65-F5344CB8AC3E}">
        <p14:creationId xmlns:p14="http://schemas.microsoft.com/office/powerpoint/2010/main" val="23909124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1EE77-CC50-C715-F6BF-4350B33A238D}"/>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81B2C9BB-B3F7-6C03-7B18-28A956CD936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BDA8492-E400-DD4D-8C15-FA28C8FC395D}"/>
              </a:ext>
            </a:extLst>
          </p:cNvPr>
          <p:cNvSpPr>
            <a:spLocks noGrp="1"/>
          </p:cNvSpPr>
          <p:nvPr>
            <p:ph type="dt" sz="half" idx="10"/>
          </p:nvPr>
        </p:nvSpPr>
        <p:spPr/>
        <p:txBody>
          <a:bodyPr/>
          <a:lstStyle/>
          <a:p>
            <a:fld id="{E01D671C-8A25-425F-86CB-5211655C12B0}" type="datetimeFigureOut">
              <a:rPr lang="en-IN" smtClean="0"/>
              <a:t>09-02-2024</a:t>
            </a:fld>
            <a:endParaRPr lang="en-IN"/>
          </a:p>
        </p:txBody>
      </p:sp>
      <p:sp>
        <p:nvSpPr>
          <p:cNvPr id="5" name="Footer Placeholder 4">
            <a:extLst>
              <a:ext uri="{FF2B5EF4-FFF2-40B4-BE49-F238E27FC236}">
                <a16:creationId xmlns:a16="http://schemas.microsoft.com/office/drawing/2014/main" id="{B1B8623E-B2CB-585D-8831-3AE81A09D3A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DBC595E-0590-1B1E-30DE-7A56DBDBD2DC}"/>
              </a:ext>
            </a:extLst>
          </p:cNvPr>
          <p:cNvSpPr>
            <a:spLocks noGrp="1"/>
          </p:cNvSpPr>
          <p:nvPr>
            <p:ph type="sldNum" sz="quarter" idx="12"/>
          </p:nvPr>
        </p:nvSpPr>
        <p:spPr/>
        <p:txBody>
          <a:bodyPr/>
          <a:lstStyle/>
          <a:p>
            <a:fld id="{773D1F58-75B6-4D76-91E3-E451DC61DF67}" type="slidenum">
              <a:rPr lang="en-IN" smtClean="0"/>
              <a:t>‹#›</a:t>
            </a:fld>
            <a:endParaRPr lang="en-IN"/>
          </a:p>
        </p:txBody>
      </p:sp>
    </p:spTree>
    <p:extLst>
      <p:ext uri="{BB962C8B-B14F-4D97-AF65-F5344CB8AC3E}">
        <p14:creationId xmlns:p14="http://schemas.microsoft.com/office/powerpoint/2010/main" val="16748531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2FF2104-2B8C-8072-AE71-1301965E198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DDA7919E-D06B-1F21-AE4C-737846599E9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FCAA65A-B2A8-B7EF-6D5B-835128F46B31}"/>
              </a:ext>
            </a:extLst>
          </p:cNvPr>
          <p:cNvSpPr>
            <a:spLocks noGrp="1"/>
          </p:cNvSpPr>
          <p:nvPr>
            <p:ph type="dt" sz="half" idx="10"/>
          </p:nvPr>
        </p:nvSpPr>
        <p:spPr/>
        <p:txBody>
          <a:bodyPr/>
          <a:lstStyle/>
          <a:p>
            <a:fld id="{E01D671C-8A25-425F-86CB-5211655C12B0}" type="datetimeFigureOut">
              <a:rPr lang="en-IN" smtClean="0"/>
              <a:t>09-02-2024</a:t>
            </a:fld>
            <a:endParaRPr lang="en-IN"/>
          </a:p>
        </p:txBody>
      </p:sp>
      <p:sp>
        <p:nvSpPr>
          <p:cNvPr id="5" name="Footer Placeholder 4">
            <a:extLst>
              <a:ext uri="{FF2B5EF4-FFF2-40B4-BE49-F238E27FC236}">
                <a16:creationId xmlns:a16="http://schemas.microsoft.com/office/drawing/2014/main" id="{E2B032B8-F60A-B4FB-5DFF-F3DFFEA04EF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14B246E-6161-241A-9B80-8985951CC562}"/>
              </a:ext>
            </a:extLst>
          </p:cNvPr>
          <p:cNvSpPr>
            <a:spLocks noGrp="1"/>
          </p:cNvSpPr>
          <p:nvPr>
            <p:ph type="sldNum" sz="quarter" idx="12"/>
          </p:nvPr>
        </p:nvSpPr>
        <p:spPr/>
        <p:txBody>
          <a:bodyPr/>
          <a:lstStyle/>
          <a:p>
            <a:fld id="{773D1F58-75B6-4D76-91E3-E451DC61DF67}" type="slidenum">
              <a:rPr lang="en-IN" smtClean="0"/>
              <a:t>‹#›</a:t>
            </a:fld>
            <a:endParaRPr lang="en-IN"/>
          </a:p>
        </p:txBody>
      </p:sp>
    </p:spTree>
    <p:extLst>
      <p:ext uri="{BB962C8B-B14F-4D97-AF65-F5344CB8AC3E}">
        <p14:creationId xmlns:p14="http://schemas.microsoft.com/office/powerpoint/2010/main" val="4501643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0DF0F9-D0E9-F804-825B-100394459F57}"/>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0E1D11EA-F889-C19C-69C9-76D9559AFDE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96DBC54-A2AC-5A6E-6568-D1D0ED5E8E36}"/>
              </a:ext>
            </a:extLst>
          </p:cNvPr>
          <p:cNvSpPr>
            <a:spLocks noGrp="1"/>
          </p:cNvSpPr>
          <p:nvPr>
            <p:ph type="dt" sz="half" idx="10"/>
          </p:nvPr>
        </p:nvSpPr>
        <p:spPr/>
        <p:txBody>
          <a:bodyPr/>
          <a:lstStyle/>
          <a:p>
            <a:fld id="{E01D671C-8A25-425F-86CB-5211655C12B0}" type="datetimeFigureOut">
              <a:rPr lang="en-IN" smtClean="0"/>
              <a:t>09-02-2024</a:t>
            </a:fld>
            <a:endParaRPr lang="en-IN"/>
          </a:p>
        </p:txBody>
      </p:sp>
      <p:sp>
        <p:nvSpPr>
          <p:cNvPr id="5" name="Footer Placeholder 4">
            <a:extLst>
              <a:ext uri="{FF2B5EF4-FFF2-40B4-BE49-F238E27FC236}">
                <a16:creationId xmlns:a16="http://schemas.microsoft.com/office/drawing/2014/main" id="{E3522056-A580-609A-BF09-04341B91FAE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50A94F5-01A8-028C-8016-1FCFE0CD4C91}"/>
              </a:ext>
            </a:extLst>
          </p:cNvPr>
          <p:cNvSpPr>
            <a:spLocks noGrp="1"/>
          </p:cNvSpPr>
          <p:nvPr>
            <p:ph type="sldNum" sz="quarter" idx="12"/>
          </p:nvPr>
        </p:nvSpPr>
        <p:spPr/>
        <p:txBody>
          <a:bodyPr/>
          <a:lstStyle/>
          <a:p>
            <a:fld id="{773D1F58-75B6-4D76-91E3-E451DC61DF67}" type="slidenum">
              <a:rPr lang="en-IN" smtClean="0"/>
              <a:t>‹#›</a:t>
            </a:fld>
            <a:endParaRPr lang="en-IN"/>
          </a:p>
        </p:txBody>
      </p:sp>
    </p:spTree>
    <p:extLst>
      <p:ext uri="{BB962C8B-B14F-4D97-AF65-F5344CB8AC3E}">
        <p14:creationId xmlns:p14="http://schemas.microsoft.com/office/powerpoint/2010/main" val="9191005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A90204-EAD6-D495-8095-C8BC0BD2E4B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8711DD60-636F-A515-3EB0-EF8415DB4BB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CE882F9-D9A5-E49C-EC3A-0D4EFFDF7564}"/>
              </a:ext>
            </a:extLst>
          </p:cNvPr>
          <p:cNvSpPr>
            <a:spLocks noGrp="1"/>
          </p:cNvSpPr>
          <p:nvPr>
            <p:ph type="dt" sz="half" idx="10"/>
          </p:nvPr>
        </p:nvSpPr>
        <p:spPr/>
        <p:txBody>
          <a:bodyPr/>
          <a:lstStyle/>
          <a:p>
            <a:fld id="{E01D671C-8A25-425F-86CB-5211655C12B0}" type="datetimeFigureOut">
              <a:rPr lang="en-IN" smtClean="0"/>
              <a:t>09-02-2024</a:t>
            </a:fld>
            <a:endParaRPr lang="en-IN"/>
          </a:p>
        </p:txBody>
      </p:sp>
      <p:sp>
        <p:nvSpPr>
          <p:cNvPr id="5" name="Footer Placeholder 4">
            <a:extLst>
              <a:ext uri="{FF2B5EF4-FFF2-40B4-BE49-F238E27FC236}">
                <a16:creationId xmlns:a16="http://schemas.microsoft.com/office/drawing/2014/main" id="{05E242D7-A4FD-F7DD-672D-ECC6D1242CD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8E1A44C-F6A7-284F-7D14-E3B111043699}"/>
              </a:ext>
            </a:extLst>
          </p:cNvPr>
          <p:cNvSpPr>
            <a:spLocks noGrp="1"/>
          </p:cNvSpPr>
          <p:nvPr>
            <p:ph type="sldNum" sz="quarter" idx="12"/>
          </p:nvPr>
        </p:nvSpPr>
        <p:spPr/>
        <p:txBody>
          <a:bodyPr/>
          <a:lstStyle/>
          <a:p>
            <a:fld id="{773D1F58-75B6-4D76-91E3-E451DC61DF67}" type="slidenum">
              <a:rPr lang="en-IN" smtClean="0"/>
              <a:t>‹#›</a:t>
            </a:fld>
            <a:endParaRPr lang="en-IN"/>
          </a:p>
        </p:txBody>
      </p:sp>
    </p:spTree>
    <p:extLst>
      <p:ext uri="{BB962C8B-B14F-4D97-AF65-F5344CB8AC3E}">
        <p14:creationId xmlns:p14="http://schemas.microsoft.com/office/powerpoint/2010/main" val="16381325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3B1255-3B0B-389A-20A6-EFD4171F9149}"/>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C540414D-1552-1A09-1F0B-5B5C95375E8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3AE2BF4E-E4BF-B002-A10C-F6337F776B1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D61602C5-D326-5DF9-7714-7013B62F02BA}"/>
              </a:ext>
            </a:extLst>
          </p:cNvPr>
          <p:cNvSpPr>
            <a:spLocks noGrp="1"/>
          </p:cNvSpPr>
          <p:nvPr>
            <p:ph type="dt" sz="half" idx="10"/>
          </p:nvPr>
        </p:nvSpPr>
        <p:spPr/>
        <p:txBody>
          <a:bodyPr/>
          <a:lstStyle/>
          <a:p>
            <a:fld id="{E01D671C-8A25-425F-86CB-5211655C12B0}" type="datetimeFigureOut">
              <a:rPr lang="en-IN" smtClean="0"/>
              <a:t>09-02-2024</a:t>
            </a:fld>
            <a:endParaRPr lang="en-IN"/>
          </a:p>
        </p:txBody>
      </p:sp>
      <p:sp>
        <p:nvSpPr>
          <p:cNvPr id="6" name="Footer Placeholder 5">
            <a:extLst>
              <a:ext uri="{FF2B5EF4-FFF2-40B4-BE49-F238E27FC236}">
                <a16:creationId xmlns:a16="http://schemas.microsoft.com/office/drawing/2014/main" id="{C00C3991-AADD-8CA7-C00C-466F27FAFE3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F1E22F0-8DBD-6C8B-ADB2-4F166ECA2D63}"/>
              </a:ext>
            </a:extLst>
          </p:cNvPr>
          <p:cNvSpPr>
            <a:spLocks noGrp="1"/>
          </p:cNvSpPr>
          <p:nvPr>
            <p:ph type="sldNum" sz="quarter" idx="12"/>
          </p:nvPr>
        </p:nvSpPr>
        <p:spPr/>
        <p:txBody>
          <a:bodyPr/>
          <a:lstStyle/>
          <a:p>
            <a:fld id="{773D1F58-75B6-4D76-91E3-E451DC61DF67}" type="slidenum">
              <a:rPr lang="en-IN" smtClean="0"/>
              <a:t>‹#›</a:t>
            </a:fld>
            <a:endParaRPr lang="en-IN"/>
          </a:p>
        </p:txBody>
      </p:sp>
    </p:spTree>
    <p:extLst>
      <p:ext uri="{BB962C8B-B14F-4D97-AF65-F5344CB8AC3E}">
        <p14:creationId xmlns:p14="http://schemas.microsoft.com/office/powerpoint/2010/main" val="30117008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76FEFE-3337-F61E-99A3-9C70A2023404}"/>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5646775-8045-1011-6885-B85FC9445F6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C0696B8-DD96-8634-2AF3-4C92DD2D4FE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3E3A0522-DD30-9178-AA3B-E0BB77D5DB6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1E15B91-FBCE-BD11-868B-CF9BBF59AD6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CB53B2CB-93CD-8B32-1C13-D36C1777E811}"/>
              </a:ext>
            </a:extLst>
          </p:cNvPr>
          <p:cNvSpPr>
            <a:spLocks noGrp="1"/>
          </p:cNvSpPr>
          <p:nvPr>
            <p:ph type="dt" sz="half" idx="10"/>
          </p:nvPr>
        </p:nvSpPr>
        <p:spPr/>
        <p:txBody>
          <a:bodyPr/>
          <a:lstStyle/>
          <a:p>
            <a:fld id="{E01D671C-8A25-425F-86CB-5211655C12B0}" type="datetimeFigureOut">
              <a:rPr lang="en-IN" smtClean="0"/>
              <a:t>09-02-2024</a:t>
            </a:fld>
            <a:endParaRPr lang="en-IN"/>
          </a:p>
        </p:txBody>
      </p:sp>
      <p:sp>
        <p:nvSpPr>
          <p:cNvPr id="8" name="Footer Placeholder 7">
            <a:extLst>
              <a:ext uri="{FF2B5EF4-FFF2-40B4-BE49-F238E27FC236}">
                <a16:creationId xmlns:a16="http://schemas.microsoft.com/office/drawing/2014/main" id="{70B5EF4E-835B-87B5-21E9-A3B98A246ED9}"/>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EE8D8AC9-F959-9B53-60D5-45119AB1D464}"/>
              </a:ext>
            </a:extLst>
          </p:cNvPr>
          <p:cNvSpPr>
            <a:spLocks noGrp="1"/>
          </p:cNvSpPr>
          <p:nvPr>
            <p:ph type="sldNum" sz="quarter" idx="12"/>
          </p:nvPr>
        </p:nvSpPr>
        <p:spPr/>
        <p:txBody>
          <a:bodyPr/>
          <a:lstStyle/>
          <a:p>
            <a:fld id="{773D1F58-75B6-4D76-91E3-E451DC61DF67}" type="slidenum">
              <a:rPr lang="en-IN" smtClean="0"/>
              <a:t>‹#›</a:t>
            </a:fld>
            <a:endParaRPr lang="en-IN"/>
          </a:p>
        </p:txBody>
      </p:sp>
    </p:spTree>
    <p:extLst>
      <p:ext uri="{BB962C8B-B14F-4D97-AF65-F5344CB8AC3E}">
        <p14:creationId xmlns:p14="http://schemas.microsoft.com/office/powerpoint/2010/main" val="40438979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4A598-D5EC-E7E9-8CDB-9E79742FE315}"/>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7E3F9B0C-4E68-8964-0468-E0DC37EA1D9A}"/>
              </a:ext>
            </a:extLst>
          </p:cNvPr>
          <p:cNvSpPr>
            <a:spLocks noGrp="1"/>
          </p:cNvSpPr>
          <p:nvPr>
            <p:ph type="dt" sz="half" idx="10"/>
          </p:nvPr>
        </p:nvSpPr>
        <p:spPr/>
        <p:txBody>
          <a:bodyPr/>
          <a:lstStyle/>
          <a:p>
            <a:fld id="{E01D671C-8A25-425F-86CB-5211655C12B0}" type="datetimeFigureOut">
              <a:rPr lang="en-IN" smtClean="0"/>
              <a:t>09-02-2024</a:t>
            </a:fld>
            <a:endParaRPr lang="en-IN"/>
          </a:p>
        </p:txBody>
      </p:sp>
      <p:sp>
        <p:nvSpPr>
          <p:cNvPr id="4" name="Footer Placeholder 3">
            <a:extLst>
              <a:ext uri="{FF2B5EF4-FFF2-40B4-BE49-F238E27FC236}">
                <a16:creationId xmlns:a16="http://schemas.microsoft.com/office/drawing/2014/main" id="{85DEB347-0D6C-3370-22A2-F38E187F6313}"/>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133158C0-F372-211C-8C69-52CFF8AA8BC3}"/>
              </a:ext>
            </a:extLst>
          </p:cNvPr>
          <p:cNvSpPr>
            <a:spLocks noGrp="1"/>
          </p:cNvSpPr>
          <p:nvPr>
            <p:ph type="sldNum" sz="quarter" idx="12"/>
          </p:nvPr>
        </p:nvSpPr>
        <p:spPr/>
        <p:txBody>
          <a:bodyPr/>
          <a:lstStyle/>
          <a:p>
            <a:fld id="{773D1F58-75B6-4D76-91E3-E451DC61DF67}" type="slidenum">
              <a:rPr lang="en-IN" smtClean="0"/>
              <a:t>‹#›</a:t>
            </a:fld>
            <a:endParaRPr lang="en-IN"/>
          </a:p>
        </p:txBody>
      </p:sp>
    </p:spTree>
    <p:extLst>
      <p:ext uri="{BB962C8B-B14F-4D97-AF65-F5344CB8AC3E}">
        <p14:creationId xmlns:p14="http://schemas.microsoft.com/office/powerpoint/2010/main" val="36072641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BF9F61C-E09F-A8DC-5D71-8F9EFFE3FEB7}"/>
              </a:ext>
            </a:extLst>
          </p:cNvPr>
          <p:cNvSpPr>
            <a:spLocks noGrp="1"/>
          </p:cNvSpPr>
          <p:nvPr>
            <p:ph type="dt" sz="half" idx="10"/>
          </p:nvPr>
        </p:nvSpPr>
        <p:spPr/>
        <p:txBody>
          <a:bodyPr/>
          <a:lstStyle/>
          <a:p>
            <a:fld id="{E01D671C-8A25-425F-86CB-5211655C12B0}" type="datetimeFigureOut">
              <a:rPr lang="en-IN" smtClean="0"/>
              <a:t>09-02-2024</a:t>
            </a:fld>
            <a:endParaRPr lang="en-IN"/>
          </a:p>
        </p:txBody>
      </p:sp>
      <p:sp>
        <p:nvSpPr>
          <p:cNvPr id="3" name="Footer Placeholder 2">
            <a:extLst>
              <a:ext uri="{FF2B5EF4-FFF2-40B4-BE49-F238E27FC236}">
                <a16:creationId xmlns:a16="http://schemas.microsoft.com/office/drawing/2014/main" id="{54105554-3360-666D-803A-53ABCA75A934}"/>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B3168D87-7F7A-86EF-7121-1ECAC7136267}"/>
              </a:ext>
            </a:extLst>
          </p:cNvPr>
          <p:cNvSpPr>
            <a:spLocks noGrp="1"/>
          </p:cNvSpPr>
          <p:nvPr>
            <p:ph type="sldNum" sz="quarter" idx="12"/>
          </p:nvPr>
        </p:nvSpPr>
        <p:spPr/>
        <p:txBody>
          <a:bodyPr/>
          <a:lstStyle/>
          <a:p>
            <a:fld id="{773D1F58-75B6-4D76-91E3-E451DC61DF67}" type="slidenum">
              <a:rPr lang="en-IN" smtClean="0"/>
              <a:t>‹#›</a:t>
            </a:fld>
            <a:endParaRPr lang="en-IN"/>
          </a:p>
        </p:txBody>
      </p:sp>
    </p:spTree>
    <p:extLst>
      <p:ext uri="{BB962C8B-B14F-4D97-AF65-F5344CB8AC3E}">
        <p14:creationId xmlns:p14="http://schemas.microsoft.com/office/powerpoint/2010/main" val="24628986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3999DF-0505-AF17-A2E8-BA8619CA284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48D459C-7F8F-EB57-FFF6-E0707EE93A2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B9AC74F7-DF9C-D86E-DEAC-AE4596A2CF9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EAF6EEE-301E-2D16-DEC2-09A01CBDBA59}"/>
              </a:ext>
            </a:extLst>
          </p:cNvPr>
          <p:cNvSpPr>
            <a:spLocks noGrp="1"/>
          </p:cNvSpPr>
          <p:nvPr>
            <p:ph type="dt" sz="half" idx="10"/>
          </p:nvPr>
        </p:nvSpPr>
        <p:spPr/>
        <p:txBody>
          <a:bodyPr/>
          <a:lstStyle/>
          <a:p>
            <a:fld id="{E01D671C-8A25-425F-86CB-5211655C12B0}" type="datetimeFigureOut">
              <a:rPr lang="en-IN" smtClean="0"/>
              <a:t>09-02-2024</a:t>
            </a:fld>
            <a:endParaRPr lang="en-IN"/>
          </a:p>
        </p:txBody>
      </p:sp>
      <p:sp>
        <p:nvSpPr>
          <p:cNvPr id="6" name="Footer Placeholder 5">
            <a:extLst>
              <a:ext uri="{FF2B5EF4-FFF2-40B4-BE49-F238E27FC236}">
                <a16:creationId xmlns:a16="http://schemas.microsoft.com/office/drawing/2014/main" id="{24D6E5E6-CF8A-B598-E9AB-6602946118E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DE73427-CFB9-6B61-66D8-35F9B65B02E7}"/>
              </a:ext>
            </a:extLst>
          </p:cNvPr>
          <p:cNvSpPr>
            <a:spLocks noGrp="1"/>
          </p:cNvSpPr>
          <p:nvPr>
            <p:ph type="sldNum" sz="quarter" idx="12"/>
          </p:nvPr>
        </p:nvSpPr>
        <p:spPr/>
        <p:txBody>
          <a:bodyPr/>
          <a:lstStyle/>
          <a:p>
            <a:fld id="{773D1F58-75B6-4D76-91E3-E451DC61DF67}" type="slidenum">
              <a:rPr lang="en-IN" smtClean="0"/>
              <a:t>‹#›</a:t>
            </a:fld>
            <a:endParaRPr lang="en-IN"/>
          </a:p>
        </p:txBody>
      </p:sp>
    </p:spTree>
    <p:extLst>
      <p:ext uri="{BB962C8B-B14F-4D97-AF65-F5344CB8AC3E}">
        <p14:creationId xmlns:p14="http://schemas.microsoft.com/office/powerpoint/2010/main" val="1640956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A88A10-81A5-BF9B-21B4-45069C54148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FE50638B-48C4-7768-4C78-377140F9C60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A6445AE8-87A5-840E-9D5D-D798AB3493E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7948D44-A348-35C3-C0F1-C31630B97441}"/>
              </a:ext>
            </a:extLst>
          </p:cNvPr>
          <p:cNvSpPr>
            <a:spLocks noGrp="1"/>
          </p:cNvSpPr>
          <p:nvPr>
            <p:ph type="dt" sz="half" idx="10"/>
          </p:nvPr>
        </p:nvSpPr>
        <p:spPr/>
        <p:txBody>
          <a:bodyPr/>
          <a:lstStyle/>
          <a:p>
            <a:fld id="{E01D671C-8A25-425F-86CB-5211655C12B0}" type="datetimeFigureOut">
              <a:rPr lang="en-IN" smtClean="0"/>
              <a:t>09-02-2024</a:t>
            </a:fld>
            <a:endParaRPr lang="en-IN"/>
          </a:p>
        </p:txBody>
      </p:sp>
      <p:sp>
        <p:nvSpPr>
          <p:cNvPr id="6" name="Footer Placeholder 5">
            <a:extLst>
              <a:ext uri="{FF2B5EF4-FFF2-40B4-BE49-F238E27FC236}">
                <a16:creationId xmlns:a16="http://schemas.microsoft.com/office/drawing/2014/main" id="{BAB9CED5-F9F8-437D-D724-FAD1C3D185D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0532606-D1E8-65A7-1788-86E65E0B0278}"/>
              </a:ext>
            </a:extLst>
          </p:cNvPr>
          <p:cNvSpPr>
            <a:spLocks noGrp="1"/>
          </p:cNvSpPr>
          <p:nvPr>
            <p:ph type="sldNum" sz="quarter" idx="12"/>
          </p:nvPr>
        </p:nvSpPr>
        <p:spPr/>
        <p:txBody>
          <a:bodyPr/>
          <a:lstStyle/>
          <a:p>
            <a:fld id="{773D1F58-75B6-4D76-91E3-E451DC61DF67}" type="slidenum">
              <a:rPr lang="en-IN" smtClean="0"/>
              <a:t>‹#›</a:t>
            </a:fld>
            <a:endParaRPr lang="en-IN"/>
          </a:p>
        </p:txBody>
      </p:sp>
    </p:spTree>
    <p:extLst>
      <p:ext uri="{BB962C8B-B14F-4D97-AF65-F5344CB8AC3E}">
        <p14:creationId xmlns:p14="http://schemas.microsoft.com/office/powerpoint/2010/main" val="16897379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97A4327-A670-9242-B663-B7C8AC77247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9093A0C3-2254-3D09-E12D-A13B10303F4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1B3C6DA-7517-003E-023B-816209987CD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01D671C-8A25-425F-86CB-5211655C12B0}" type="datetimeFigureOut">
              <a:rPr lang="en-IN" smtClean="0"/>
              <a:t>09-02-2024</a:t>
            </a:fld>
            <a:endParaRPr lang="en-IN"/>
          </a:p>
        </p:txBody>
      </p:sp>
      <p:sp>
        <p:nvSpPr>
          <p:cNvPr id="5" name="Footer Placeholder 4">
            <a:extLst>
              <a:ext uri="{FF2B5EF4-FFF2-40B4-BE49-F238E27FC236}">
                <a16:creationId xmlns:a16="http://schemas.microsoft.com/office/drawing/2014/main" id="{6A5821C8-9770-E3C4-6633-103CA02D89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10FC132E-80A5-5EF4-E7C2-CF48DD6F2DD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73D1F58-75B6-4D76-91E3-E451DC61DF67}" type="slidenum">
              <a:rPr lang="en-IN" smtClean="0"/>
              <a:t>‹#›</a:t>
            </a:fld>
            <a:endParaRPr lang="en-IN"/>
          </a:p>
        </p:txBody>
      </p:sp>
    </p:spTree>
    <p:extLst>
      <p:ext uri="{BB962C8B-B14F-4D97-AF65-F5344CB8AC3E}">
        <p14:creationId xmlns:p14="http://schemas.microsoft.com/office/powerpoint/2010/main" val="146380222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2.xml"/><Relationship Id="rId4" Type="http://schemas.openxmlformats.org/officeDocument/2006/relationships/chart" Target="../charts/chart3.xml"/></Relationships>
</file>

<file path=ppt/slides/_rels/slide11.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chart" Target="../charts/chart4.xml"/><Relationship Id="rId1" Type="http://schemas.openxmlformats.org/officeDocument/2006/relationships/slideLayout" Target="../slideLayouts/slideLayout6.xml"/><Relationship Id="rId5" Type="http://schemas.openxmlformats.org/officeDocument/2006/relationships/chart" Target="../charts/chart7.xml"/><Relationship Id="rId4" Type="http://schemas.openxmlformats.org/officeDocument/2006/relationships/chart" Target="../charts/chart6.xml"/></Relationships>
</file>

<file path=ppt/slides/_rels/slide12.xml.rels><?xml version="1.0" encoding="UTF-8" standalone="yes"?>
<Relationships xmlns="http://schemas.openxmlformats.org/package/2006/relationships"><Relationship Id="rId3" Type="http://schemas.openxmlformats.org/officeDocument/2006/relationships/chart" Target="../charts/chart9.xml"/><Relationship Id="rId2" Type="http://schemas.openxmlformats.org/officeDocument/2006/relationships/chart" Target="../charts/chart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chart" Target="../charts/chart10.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chart" Target="../charts/chart11.xml"/><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chart" Target="../charts/chart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microsoft.com/office/2014/relationships/chartEx" Target="../charts/chartEx1.xml"/><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3.png"/><Relationship Id="rId5" Type="http://schemas.microsoft.com/office/2014/relationships/chartEx" Target="../charts/chartEx2.xml"/><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chart" Target="../charts/chart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microsoft.com/office/2014/relationships/chartEx" Target="../charts/chartEx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24.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33.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Graph on document with pen">
            <a:extLst>
              <a:ext uri="{FF2B5EF4-FFF2-40B4-BE49-F238E27FC236}">
                <a16:creationId xmlns:a16="http://schemas.microsoft.com/office/drawing/2014/main" id="{70460733-B971-315C-F160-2A5B7C5A9570}"/>
              </a:ext>
            </a:extLst>
          </p:cNvPr>
          <p:cNvPicPr>
            <a:picLocks noChangeAspect="1"/>
          </p:cNvPicPr>
          <p:nvPr/>
        </p:nvPicPr>
        <p:blipFill rotWithShape="1">
          <a:blip r:embed="rId2">
            <a:alphaModFix amt="50000"/>
          </a:blip>
          <a:srcRect t="1510" b="14220"/>
          <a:stretch/>
        </p:blipFill>
        <p:spPr>
          <a:xfrm>
            <a:off x="20" y="1"/>
            <a:ext cx="12191980" cy="6857999"/>
          </a:xfrm>
          <a:prstGeom prst="rect">
            <a:avLst/>
          </a:prstGeom>
        </p:spPr>
      </p:pic>
      <p:sp>
        <p:nvSpPr>
          <p:cNvPr id="2" name="Title 1">
            <a:extLst>
              <a:ext uri="{FF2B5EF4-FFF2-40B4-BE49-F238E27FC236}">
                <a16:creationId xmlns:a16="http://schemas.microsoft.com/office/drawing/2014/main" id="{C9D2CC11-AB6A-C190-90BE-6F85CAB5559B}"/>
              </a:ext>
            </a:extLst>
          </p:cNvPr>
          <p:cNvSpPr>
            <a:spLocks noGrp="1"/>
          </p:cNvSpPr>
          <p:nvPr>
            <p:ph type="ctrTitle"/>
          </p:nvPr>
        </p:nvSpPr>
        <p:spPr>
          <a:xfrm>
            <a:off x="1524000" y="1122362"/>
            <a:ext cx="9144000" cy="2900518"/>
          </a:xfrm>
        </p:spPr>
        <p:txBody>
          <a:bodyPr>
            <a:normAutofit/>
          </a:bodyPr>
          <a:lstStyle/>
          <a:p>
            <a:r>
              <a:rPr lang="en-US">
                <a:solidFill>
                  <a:srgbClr val="FFFFFF"/>
                </a:solidFill>
              </a:rPr>
              <a:t>Loan Approval Analysis</a:t>
            </a:r>
            <a:endParaRPr lang="en-IN">
              <a:solidFill>
                <a:srgbClr val="FFFFFF"/>
              </a:solidFill>
            </a:endParaRPr>
          </a:p>
        </p:txBody>
      </p:sp>
      <p:sp>
        <p:nvSpPr>
          <p:cNvPr id="3" name="Subtitle 2">
            <a:extLst>
              <a:ext uri="{FF2B5EF4-FFF2-40B4-BE49-F238E27FC236}">
                <a16:creationId xmlns:a16="http://schemas.microsoft.com/office/drawing/2014/main" id="{F019DF26-26FD-57E9-E61A-F0DDB157FCC9}"/>
              </a:ext>
            </a:extLst>
          </p:cNvPr>
          <p:cNvSpPr>
            <a:spLocks noGrp="1"/>
          </p:cNvSpPr>
          <p:nvPr>
            <p:ph type="subTitle" idx="1"/>
          </p:nvPr>
        </p:nvSpPr>
        <p:spPr>
          <a:xfrm>
            <a:off x="1524000" y="4159404"/>
            <a:ext cx="9144000" cy="1098395"/>
          </a:xfrm>
        </p:spPr>
        <p:txBody>
          <a:bodyPr>
            <a:normAutofit/>
          </a:bodyPr>
          <a:lstStyle/>
          <a:p>
            <a:r>
              <a:rPr lang="en-US">
                <a:solidFill>
                  <a:srgbClr val="FFFFFF"/>
                </a:solidFill>
              </a:rPr>
              <a:t>Presented by – Rakshan Channe</a:t>
            </a:r>
            <a:endParaRPr lang="en-IN">
              <a:solidFill>
                <a:srgbClr val="FFFFFF"/>
              </a:solidFill>
            </a:endParaRPr>
          </a:p>
        </p:txBody>
      </p:sp>
    </p:spTree>
    <p:extLst>
      <p:ext uri="{BB962C8B-B14F-4D97-AF65-F5344CB8AC3E}">
        <p14:creationId xmlns:p14="http://schemas.microsoft.com/office/powerpoint/2010/main" val="103407072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4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0800000" scaled="1"/>
        </a:gra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4C10CBC8-7837-4750-8EE9-B4C3D50488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69014793-11D4-4A17-9261-1A2E683ADF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104482" y="-5104482"/>
            <a:ext cx="1983037" cy="12192001"/>
          </a:xfrm>
          <a:custGeom>
            <a:avLst/>
            <a:gdLst>
              <a:gd name="connsiteX0" fmla="*/ 0 w 1983037"/>
              <a:gd name="connsiteY0" fmla="*/ 0 h 12192001"/>
              <a:gd name="connsiteX1" fmla="*/ 0 w 1983037"/>
              <a:gd name="connsiteY1" fmla="*/ 12192001 h 12192001"/>
              <a:gd name="connsiteX2" fmla="*/ 1945626 w 1983037"/>
              <a:gd name="connsiteY2" fmla="*/ 12192001 h 12192001"/>
              <a:gd name="connsiteX3" fmla="*/ 1914883 w 1983037"/>
              <a:gd name="connsiteY3" fmla="*/ 11926947 h 12192001"/>
              <a:gd name="connsiteX4" fmla="*/ 1887405 w 1983037"/>
              <a:gd name="connsiteY4" fmla="*/ 10882179 h 12192001"/>
              <a:gd name="connsiteX5" fmla="*/ 1955094 w 1983037"/>
              <a:gd name="connsiteY5" fmla="*/ 9717835 h 12192001"/>
              <a:gd name="connsiteX6" fmla="*/ 1955094 w 1983037"/>
              <a:gd name="connsiteY6" fmla="*/ 9338013 h 12192001"/>
              <a:gd name="connsiteX7" fmla="*/ 1947423 w 1983037"/>
              <a:gd name="connsiteY7" fmla="*/ 8936699 h 12192001"/>
              <a:gd name="connsiteX8" fmla="*/ 1949002 w 1983037"/>
              <a:gd name="connsiteY8" fmla="*/ 7709920 h 12192001"/>
              <a:gd name="connsiteX9" fmla="*/ 1930276 w 1983037"/>
              <a:gd name="connsiteY9" fmla="*/ 6277504 h 12192001"/>
              <a:gd name="connsiteX10" fmla="*/ 1954643 w 1983037"/>
              <a:gd name="connsiteY10" fmla="*/ 5307481 h 12192001"/>
              <a:gd name="connsiteX11" fmla="*/ 1944941 w 1983037"/>
              <a:gd name="connsiteY11" fmla="*/ 4949831 h 12192001"/>
              <a:gd name="connsiteX12" fmla="*/ 1961187 w 1983037"/>
              <a:gd name="connsiteY12" fmla="*/ 4137481 h 12192001"/>
              <a:gd name="connsiteX13" fmla="*/ 1964118 w 1983037"/>
              <a:gd name="connsiteY13" fmla="*/ 3194148 h 12192001"/>
              <a:gd name="connsiteX14" fmla="*/ 1914708 w 1983037"/>
              <a:gd name="connsiteY14" fmla="*/ 1979808 h 12192001"/>
              <a:gd name="connsiteX15" fmla="*/ 1949679 w 1983037"/>
              <a:gd name="connsiteY15" fmla="*/ 1443897 h 12192001"/>
              <a:gd name="connsiteX16" fmla="*/ 1942685 w 1983037"/>
              <a:gd name="connsiteY16" fmla="*/ 749860 h 12192001"/>
              <a:gd name="connsiteX17" fmla="*/ 1933706 w 1983037"/>
              <a:gd name="connsiteY17" fmla="*/ 168558 h 12192001"/>
              <a:gd name="connsiteX18" fmla="*/ 1950785 w 1983037"/>
              <a:gd name="connsiteY18" fmla="*/ 0 h 12192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83037" h="12192001">
                <a:moveTo>
                  <a:pt x="0" y="0"/>
                </a:moveTo>
                <a:lnTo>
                  <a:pt x="0" y="12192001"/>
                </a:lnTo>
                <a:lnTo>
                  <a:pt x="1945626" y="12192001"/>
                </a:lnTo>
                <a:lnTo>
                  <a:pt x="1914883" y="11926947"/>
                </a:lnTo>
                <a:cubicBezTo>
                  <a:pt x="1884529" y="11579709"/>
                  <a:pt x="1881652" y="11231009"/>
                  <a:pt x="1887405" y="10882179"/>
                </a:cubicBezTo>
                <a:cubicBezTo>
                  <a:pt x="1893725" y="10493309"/>
                  <a:pt x="1911547" y="10104667"/>
                  <a:pt x="1955094" y="9717835"/>
                </a:cubicBezTo>
                <a:cubicBezTo>
                  <a:pt x="1966715" y="9591491"/>
                  <a:pt x="1966715" y="9464357"/>
                  <a:pt x="1955094" y="9338013"/>
                </a:cubicBezTo>
                <a:cubicBezTo>
                  <a:pt x="1945663" y="9204453"/>
                  <a:pt x="1943091" y="9070511"/>
                  <a:pt x="1947423" y="8936699"/>
                </a:cubicBezTo>
                <a:cubicBezTo>
                  <a:pt x="1960283" y="8527701"/>
                  <a:pt x="1930726" y="8118470"/>
                  <a:pt x="1949002" y="7709920"/>
                </a:cubicBezTo>
                <a:cubicBezTo>
                  <a:pt x="1970436" y="7231918"/>
                  <a:pt x="1945393" y="6755049"/>
                  <a:pt x="1930276" y="6277504"/>
                </a:cubicBezTo>
                <a:cubicBezTo>
                  <a:pt x="1920123" y="5954014"/>
                  <a:pt x="1913803" y="5630292"/>
                  <a:pt x="1954643" y="5307481"/>
                </a:cubicBezTo>
                <a:cubicBezTo>
                  <a:pt x="1969761" y="5188718"/>
                  <a:pt x="1956899" y="5068596"/>
                  <a:pt x="1944941" y="4949831"/>
                </a:cubicBezTo>
                <a:cubicBezTo>
                  <a:pt x="1917866" y="4678139"/>
                  <a:pt x="1932758" y="4407584"/>
                  <a:pt x="1961187" y="4137481"/>
                </a:cubicBezTo>
                <a:cubicBezTo>
                  <a:pt x="1994579" y="3823035"/>
                  <a:pt x="1984877" y="3508818"/>
                  <a:pt x="1964118" y="3194148"/>
                </a:cubicBezTo>
                <a:cubicBezTo>
                  <a:pt x="1937270" y="2789895"/>
                  <a:pt x="1903424" y="2387003"/>
                  <a:pt x="1914708" y="1979808"/>
                </a:cubicBezTo>
                <a:cubicBezTo>
                  <a:pt x="1919446" y="1800868"/>
                  <a:pt x="1935466" y="1622384"/>
                  <a:pt x="1949679" y="1443897"/>
                </a:cubicBezTo>
                <a:cubicBezTo>
                  <a:pt x="1964278" y="1212701"/>
                  <a:pt x="1961931" y="980722"/>
                  <a:pt x="1942685" y="749860"/>
                </a:cubicBezTo>
                <a:cubicBezTo>
                  <a:pt x="1929825" y="555933"/>
                  <a:pt x="1921533" y="362007"/>
                  <a:pt x="1933706" y="168558"/>
                </a:cubicBezTo>
                <a:lnTo>
                  <a:pt x="1950785"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E462EDBA-78C4-44CA-8741-8EB9E5A6B29E}"/>
              </a:ext>
            </a:extLst>
          </p:cNvPr>
          <p:cNvSpPr>
            <a:spLocks noGrp="1"/>
          </p:cNvSpPr>
          <p:nvPr>
            <p:ph type="title"/>
          </p:nvPr>
        </p:nvSpPr>
        <p:spPr>
          <a:xfrm>
            <a:off x="838200" y="365125"/>
            <a:ext cx="10515600" cy="1325563"/>
          </a:xfrm>
        </p:spPr>
        <p:txBody>
          <a:bodyPr>
            <a:normAutofit/>
          </a:bodyPr>
          <a:lstStyle/>
          <a:p>
            <a:r>
              <a:rPr lang="en-US" sz="5400">
                <a:solidFill>
                  <a:srgbClr val="FFFFFF"/>
                </a:solidFill>
              </a:rPr>
              <a:t>Trend Analysis by Gender</a:t>
            </a:r>
            <a:endParaRPr lang="en-IN" sz="5400">
              <a:solidFill>
                <a:srgbClr val="FFFFFF"/>
              </a:solidFill>
            </a:endParaRPr>
          </a:p>
        </p:txBody>
      </p:sp>
      <p:graphicFrame>
        <p:nvGraphicFramePr>
          <p:cNvPr id="8" name="Chart 7">
            <a:extLst>
              <a:ext uri="{FF2B5EF4-FFF2-40B4-BE49-F238E27FC236}">
                <a16:creationId xmlns:a16="http://schemas.microsoft.com/office/drawing/2014/main" id="{79E6F868-1EC5-3F4F-743F-554AB4BAADEE}"/>
              </a:ext>
            </a:extLst>
          </p:cNvPr>
          <p:cNvGraphicFramePr>
            <a:graphicFrameLocks/>
          </p:cNvGraphicFramePr>
          <p:nvPr>
            <p:extLst>
              <p:ext uri="{D42A27DB-BD31-4B8C-83A1-F6EECF244321}">
                <p14:modId xmlns:p14="http://schemas.microsoft.com/office/powerpoint/2010/main" val="2429666486"/>
              </p:ext>
            </p:extLst>
          </p:nvPr>
        </p:nvGraphicFramePr>
        <p:xfrm>
          <a:off x="2615618" y="3921624"/>
          <a:ext cx="3979869" cy="3034326"/>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9" name="Chart 8" descr="Chart type: Doughnut. 'Gender': Male accounts for the majority of 'LoanAmount'.&#10;&#10;Description automatically generated">
            <a:extLst>
              <a:ext uri="{FF2B5EF4-FFF2-40B4-BE49-F238E27FC236}">
                <a16:creationId xmlns:a16="http://schemas.microsoft.com/office/drawing/2014/main" id="{21F226A2-11EA-4AF5-925A-CBB54D9AEFD7}"/>
              </a:ext>
            </a:extLst>
          </p:cNvPr>
          <p:cNvGraphicFramePr>
            <a:graphicFrameLocks/>
          </p:cNvGraphicFramePr>
          <p:nvPr>
            <p:extLst>
              <p:ext uri="{D42A27DB-BD31-4B8C-83A1-F6EECF244321}">
                <p14:modId xmlns:p14="http://schemas.microsoft.com/office/powerpoint/2010/main" val="566872335"/>
              </p:ext>
            </p:extLst>
          </p:nvPr>
        </p:nvGraphicFramePr>
        <p:xfrm>
          <a:off x="6795054" y="4058472"/>
          <a:ext cx="4060611" cy="276063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1" name="Chart 10">
            <a:extLst>
              <a:ext uri="{FF2B5EF4-FFF2-40B4-BE49-F238E27FC236}">
                <a16:creationId xmlns:a16="http://schemas.microsoft.com/office/drawing/2014/main" id="{89E8C3E1-AAFC-BC66-E82C-F7D76C78A6C8}"/>
              </a:ext>
            </a:extLst>
          </p:cNvPr>
          <p:cNvGraphicFramePr>
            <a:graphicFrameLocks/>
          </p:cNvGraphicFramePr>
          <p:nvPr>
            <p:extLst>
              <p:ext uri="{D42A27DB-BD31-4B8C-83A1-F6EECF244321}">
                <p14:modId xmlns:p14="http://schemas.microsoft.com/office/powerpoint/2010/main" val="3209022182"/>
              </p:ext>
            </p:extLst>
          </p:nvPr>
        </p:nvGraphicFramePr>
        <p:xfrm>
          <a:off x="5927352" y="2164703"/>
          <a:ext cx="5194737" cy="1983036"/>
        </p:xfrm>
        <a:graphic>
          <a:graphicData uri="http://schemas.openxmlformats.org/drawingml/2006/chart">
            <c:chart xmlns:c="http://schemas.openxmlformats.org/drawingml/2006/chart" xmlns:r="http://schemas.openxmlformats.org/officeDocument/2006/relationships" r:id="rId4"/>
          </a:graphicData>
        </a:graphic>
      </p:graphicFrame>
      <p:sp>
        <p:nvSpPr>
          <p:cNvPr id="14" name="TextBox 13">
            <a:extLst>
              <a:ext uri="{FF2B5EF4-FFF2-40B4-BE49-F238E27FC236}">
                <a16:creationId xmlns:a16="http://schemas.microsoft.com/office/drawing/2014/main" id="{A3710939-8E43-564D-4696-B6ABB6CE60D2}"/>
              </a:ext>
            </a:extLst>
          </p:cNvPr>
          <p:cNvSpPr txBox="1"/>
          <p:nvPr/>
        </p:nvSpPr>
        <p:spPr>
          <a:xfrm>
            <a:off x="186404" y="2164703"/>
            <a:ext cx="4407661" cy="2985433"/>
          </a:xfrm>
          <a:prstGeom prst="rect">
            <a:avLst/>
          </a:prstGeom>
          <a:noFill/>
        </p:spPr>
        <p:txBody>
          <a:bodyPr wrap="square" rtlCol="0">
            <a:spAutoFit/>
          </a:bodyPr>
          <a:lstStyle/>
          <a:p>
            <a:pPr marL="200025" indent="-200025" algn="just" defTabSz="640080">
              <a:spcAft>
                <a:spcPts val="600"/>
              </a:spcAft>
              <a:buFont typeface="Arial" panose="020B0604020202020204" pitchFamily="34" charset="0"/>
              <a:buChar char="•"/>
            </a:pPr>
            <a:r>
              <a:rPr lang="en-US" sz="1400" kern="1200" dirty="0">
                <a:solidFill>
                  <a:schemeClr val="tx1"/>
                </a:solidFill>
                <a:latin typeface="+mn-lt"/>
                <a:ea typeface="+mn-ea"/>
                <a:cs typeface="+mn-cs"/>
              </a:rPr>
              <a:t>One of the primary revelations lies in the distinct contrast observed in approval rates based on gender.</a:t>
            </a:r>
          </a:p>
          <a:p>
            <a:pPr marL="200025" indent="-200025" algn="just" defTabSz="640080">
              <a:spcAft>
                <a:spcPts val="600"/>
              </a:spcAft>
              <a:buFont typeface="Arial" panose="020B0604020202020204" pitchFamily="34" charset="0"/>
              <a:buChar char="•"/>
            </a:pPr>
            <a:r>
              <a:rPr lang="en-US" sz="1400" kern="1200" dirty="0">
                <a:solidFill>
                  <a:schemeClr val="tx1"/>
                </a:solidFill>
                <a:latin typeface="+mn-lt"/>
                <a:ea typeface="+mn-ea"/>
                <a:cs typeface="+mn-cs"/>
              </a:rPr>
              <a:t>Male applicants demonstrated an approval rate of 79%, while female applicants exhibited a notably different rate of 21%.</a:t>
            </a:r>
          </a:p>
          <a:p>
            <a:pPr marL="200025" indent="-200025" algn="just" defTabSz="640080">
              <a:spcAft>
                <a:spcPts val="600"/>
              </a:spcAft>
              <a:buFont typeface="Arial" panose="020B0604020202020204" pitchFamily="34" charset="0"/>
              <a:buChar char="•"/>
            </a:pPr>
            <a:r>
              <a:rPr lang="en-US" sz="1400" kern="1200" dirty="0">
                <a:solidFill>
                  <a:schemeClr val="tx1"/>
                </a:solidFill>
                <a:latin typeface="+mn-lt"/>
                <a:ea typeface="+mn-ea"/>
                <a:cs typeface="+mn-cs"/>
              </a:rPr>
              <a:t>Male applicants exhibit a higher likelihood of loan approval in comparison to their female counterparts.</a:t>
            </a:r>
          </a:p>
          <a:p>
            <a:pPr marL="200025" indent="-200025" algn="just" defTabSz="640080">
              <a:spcAft>
                <a:spcPts val="600"/>
              </a:spcAft>
              <a:buFont typeface="Arial" panose="020B0604020202020204" pitchFamily="34" charset="0"/>
              <a:buChar char="•"/>
            </a:pPr>
            <a:r>
              <a:rPr lang="en-US" sz="1400" kern="1200" dirty="0">
                <a:solidFill>
                  <a:schemeClr val="tx1"/>
                </a:solidFill>
                <a:latin typeface="+mn-lt"/>
                <a:ea typeface="+mn-ea"/>
                <a:cs typeface="+mn-cs"/>
              </a:rPr>
              <a:t>Significantly larger portions of loan amounts are requested by male applicants as opposed to female applicants.</a:t>
            </a:r>
          </a:p>
          <a:p>
            <a:pPr marL="200025" indent="-200025" algn="just" defTabSz="640080">
              <a:spcAft>
                <a:spcPts val="600"/>
              </a:spcAft>
              <a:buFont typeface="Arial" panose="020B0604020202020204" pitchFamily="34" charset="0"/>
              <a:buChar char="•"/>
            </a:pPr>
            <a:r>
              <a:rPr lang="en-US" sz="1400" kern="1200" dirty="0">
                <a:solidFill>
                  <a:schemeClr val="tx1"/>
                </a:solidFill>
                <a:latin typeface="+mn-lt"/>
                <a:ea typeface="+mn-ea"/>
                <a:cs typeface="+mn-cs"/>
              </a:rPr>
              <a:t>The dataset reflects a higher number of male applicants in comparison to female applicants.</a:t>
            </a:r>
            <a:endParaRPr lang="en-IN" sz="2000" dirty="0"/>
          </a:p>
        </p:txBody>
      </p:sp>
    </p:spTree>
    <p:extLst>
      <p:ext uri="{BB962C8B-B14F-4D97-AF65-F5344CB8AC3E}">
        <p14:creationId xmlns:p14="http://schemas.microsoft.com/office/powerpoint/2010/main" val="30607250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0800000" scaled="1"/>
          <a:tileRect/>
        </a:gradFill>
        <a:effectLst/>
      </p:bgPr>
    </p:bg>
    <p:spTree>
      <p:nvGrpSpPr>
        <p:cNvPr id="1" name=""/>
        <p:cNvGrpSpPr/>
        <p:nvPr/>
      </p:nvGrpSpPr>
      <p:grpSpPr>
        <a:xfrm>
          <a:off x="0" y="0"/>
          <a:ext cx="0" cy="0"/>
          <a:chOff x="0" y="0"/>
          <a:chExt cx="0" cy="0"/>
        </a:xfrm>
      </p:grpSpPr>
      <p:graphicFrame>
        <p:nvGraphicFramePr>
          <p:cNvPr id="10" name="Chart 9">
            <a:extLst>
              <a:ext uri="{FF2B5EF4-FFF2-40B4-BE49-F238E27FC236}">
                <a16:creationId xmlns:a16="http://schemas.microsoft.com/office/drawing/2014/main" id="{DC16E7FB-B0B7-809B-4CDE-28C3F98DF7F5}"/>
              </a:ext>
            </a:extLst>
          </p:cNvPr>
          <p:cNvGraphicFramePr>
            <a:graphicFrameLocks/>
          </p:cNvGraphicFramePr>
          <p:nvPr>
            <p:extLst>
              <p:ext uri="{D42A27DB-BD31-4B8C-83A1-F6EECF244321}">
                <p14:modId xmlns:p14="http://schemas.microsoft.com/office/powerpoint/2010/main" val="4103103203"/>
              </p:ext>
            </p:extLst>
          </p:nvPr>
        </p:nvGraphicFramePr>
        <p:xfrm>
          <a:off x="3059124" y="429208"/>
          <a:ext cx="5870271" cy="3280989"/>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1" name="Chart 10" descr="Chart type: Doughnut. 'Gender': Male accounts for the majority of 'LoanAmount'.&#10;&#10;Description automatically generated">
            <a:extLst>
              <a:ext uri="{FF2B5EF4-FFF2-40B4-BE49-F238E27FC236}">
                <a16:creationId xmlns:a16="http://schemas.microsoft.com/office/drawing/2014/main" id="{21F226A2-11EA-4AF5-925A-CBB54D9AEFD7}"/>
              </a:ext>
            </a:extLst>
          </p:cNvPr>
          <p:cNvGraphicFramePr>
            <a:graphicFrameLocks/>
          </p:cNvGraphicFramePr>
          <p:nvPr>
            <p:extLst>
              <p:ext uri="{D42A27DB-BD31-4B8C-83A1-F6EECF244321}">
                <p14:modId xmlns:p14="http://schemas.microsoft.com/office/powerpoint/2010/main" val="2566840529"/>
              </p:ext>
            </p:extLst>
          </p:nvPr>
        </p:nvGraphicFramePr>
        <p:xfrm>
          <a:off x="8002557" y="501648"/>
          <a:ext cx="3850070" cy="2765602"/>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4" name="Chart 3">
            <a:extLst>
              <a:ext uri="{FF2B5EF4-FFF2-40B4-BE49-F238E27FC236}">
                <a16:creationId xmlns:a16="http://schemas.microsoft.com/office/drawing/2014/main" id="{84923784-EAFD-C527-282D-87F0DF70A270}"/>
              </a:ext>
            </a:extLst>
          </p:cNvPr>
          <p:cNvGraphicFramePr>
            <a:graphicFrameLocks/>
          </p:cNvGraphicFramePr>
          <p:nvPr>
            <p:extLst>
              <p:ext uri="{D42A27DB-BD31-4B8C-83A1-F6EECF244321}">
                <p14:modId xmlns:p14="http://schemas.microsoft.com/office/powerpoint/2010/main" val="4071532174"/>
              </p:ext>
            </p:extLst>
          </p:nvPr>
        </p:nvGraphicFramePr>
        <p:xfrm>
          <a:off x="690465" y="3890872"/>
          <a:ext cx="10468947" cy="2853509"/>
        </p:xfrm>
        <a:graphic>
          <a:graphicData uri="http://schemas.openxmlformats.org/drawingml/2006/chart">
            <c:chart xmlns:c="http://schemas.openxmlformats.org/drawingml/2006/chart" xmlns:r="http://schemas.openxmlformats.org/officeDocument/2006/relationships" r:id="rId4"/>
          </a:graphicData>
        </a:graphic>
      </p:graphicFrame>
      <p:grpSp>
        <p:nvGrpSpPr>
          <p:cNvPr id="8" name="Group 7">
            <a:extLst>
              <a:ext uri="{FF2B5EF4-FFF2-40B4-BE49-F238E27FC236}">
                <a16:creationId xmlns:a16="http://schemas.microsoft.com/office/drawing/2014/main" id="{5574E48F-D4EA-483F-D06B-F6F6B09A4A7A}"/>
              </a:ext>
            </a:extLst>
          </p:cNvPr>
          <p:cNvGrpSpPr/>
          <p:nvPr/>
        </p:nvGrpSpPr>
        <p:grpSpPr>
          <a:xfrm>
            <a:off x="339375" y="656971"/>
            <a:ext cx="3850070" cy="2490833"/>
            <a:chOff x="0" y="0"/>
            <a:chExt cx="4572000" cy="2743200"/>
          </a:xfrm>
        </p:grpSpPr>
        <p:graphicFrame>
          <p:nvGraphicFramePr>
            <p:cNvPr id="9" name="Chart 8">
              <a:extLst>
                <a:ext uri="{FF2B5EF4-FFF2-40B4-BE49-F238E27FC236}">
                  <a16:creationId xmlns:a16="http://schemas.microsoft.com/office/drawing/2014/main" id="{F4AC22B5-9B41-3FB7-183A-3A49EA845CDF}"/>
                </a:ext>
              </a:extLst>
            </p:cNvPr>
            <p:cNvGraphicFramePr/>
            <p:nvPr>
              <p:extLst>
                <p:ext uri="{D42A27DB-BD31-4B8C-83A1-F6EECF244321}">
                  <p14:modId xmlns:p14="http://schemas.microsoft.com/office/powerpoint/2010/main" val="1516130223"/>
                </p:ext>
              </p:extLst>
            </p:nvPr>
          </p:nvGraphicFramePr>
          <p:xfrm>
            <a:off x="0" y="0"/>
            <a:ext cx="4572000" cy="2743200"/>
          </p:xfrm>
          <a:graphic>
            <a:graphicData uri="http://schemas.openxmlformats.org/drawingml/2006/chart">
              <c:chart xmlns:c="http://schemas.openxmlformats.org/drawingml/2006/chart" xmlns:r="http://schemas.openxmlformats.org/officeDocument/2006/relationships" r:id="rId5"/>
            </a:graphicData>
          </a:graphic>
        </p:graphicFrame>
        <p:sp>
          <p:nvSpPr>
            <p:cNvPr id="12" name="TextBox 3">
              <a:extLst>
                <a:ext uri="{FF2B5EF4-FFF2-40B4-BE49-F238E27FC236}">
                  <a16:creationId xmlns:a16="http://schemas.microsoft.com/office/drawing/2014/main" id="{75F51D49-CC8F-677F-C694-F78A56E0F8AA}"/>
                </a:ext>
              </a:extLst>
            </p:cNvPr>
            <p:cNvSpPr txBox="1"/>
            <p:nvPr/>
          </p:nvSpPr>
          <p:spPr>
            <a:xfrm>
              <a:off x="1671990" y="1288223"/>
              <a:ext cx="1670081" cy="480059"/>
            </a:xfrm>
            <a:prstGeom prst="rect">
              <a:avLst/>
            </a:prstGeom>
            <a:noFill/>
            <a:ln w="9525" cmpd="sng">
              <a:noFill/>
            </a:ln>
            <a:effectLst/>
          </p:spPr>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fld id="{FD0F33B5-6333-40DF-AC73-C3970B421133}" type="TxLink">
                <a:rPr kumimoji="0" lang="en-US" sz="2400" b="1" i="0" u="none" strike="noStrike" kern="0" cap="none" spc="0" normalizeH="0" baseline="0" noProof="0">
                  <a:ln>
                    <a:noFill/>
                  </a:ln>
                  <a:solidFill>
                    <a:srgbClr val="34A853"/>
                  </a:solidFill>
                  <a:effectLst/>
                  <a:uLnTx/>
                  <a:uFillTx/>
                  <a:latin typeface="Arial"/>
                  <a:cs typeface="Arial"/>
                </a:rPr>
                <a:pPr marL="0" marR="0" lvl="0" indent="0" defTabSz="914400" eaLnBrk="1" fontAlgn="auto" latinLnBrk="0" hangingPunct="1">
                  <a:lnSpc>
                    <a:spcPct val="100000"/>
                  </a:lnSpc>
                  <a:spcBef>
                    <a:spcPts val="0"/>
                  </a:spcBef>
                  <a:spcAft>
                    <a:spcPts val="0"/>
                  </a:spcAft>
                  <a:buClrTx/>
                  <a:buSzTx/>
                  <a:buFontTx/>
                  <a:buNone/>
                  <a:tabLst/>
                  <a:defRPr/>
                </a:pPr>
                <a:t>71.27%</a:t>
              </a:fld>
              <a:endParaRPr kumimoji="0" lang="en-IN" sz="3200" b="1" i="0" u="none" strike="noStrike" kern="0" cap="none" spc="0" normalizeH="0" baseline="0" noProof="0" dirty="0">
                <a:ln>
                  <a:noFill/>
                </a:ln>
                <a:solidFill>
                  <a:srgbClr val="34A853"/>
                </a:solidFill>
                <a:effectLst/>
                <a:uLnTx/>
                <a:uFillTx/>
                <a:latin typeface="Arial"/>
                <a:cs typeface="Arial"/>
              </a:endParaRPr>
            </a:p>
          </p:txBody>
        </p:sp>
      </p:grpSp>
    </p:spTree>
    <p:extLst>
      <p:ext uri="{BB962C8B-B14F-4D97-AF65-F5344CB8AC3E}">
        <p14:creationId xmlns:p14="http://schemas.microsoft.com/office/powerpoint/2010/main" val="25083615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4">
                <a:lumMod val="5000"/>
                <a:lumOff val="9500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tileRect/>
        </a:gra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08953E74-D241-4DDF-8508-F0365EA13A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5C3C901A-B2F4-4A3C-BCDD-7C8D587ECA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0"/>
            <a:ext cx="12192000" cy="2371134"/>
          </a:xfrm>
          <a:custGeom>
            <a:avLst/>
            <a:gdLst>
              <a:gd name="connsiteX0" fmla="*/ 0 w 12192000"/>
              <a:gd name="connsiteY0" fmla="*/ 0 h 2515690"/>
              <a:gd name="connsiteX1" fmla="*/ 170442 w 12192000"/>
              <a:gd name="connsiteY1" fmla="*/ 96074 h 2515690"/>
              <a:gd name="connsiteX2" fmla="*/ 424739 w 12192000"/>
              <a:gd name="connsiteY2" fmla="*/ 224865 h 2515690"/>
              <a:gd name="connsiteX3" fmla="*/ 748273 w 12192000"/>
              <a:gd name="connsiteY3" fmla="*/ 373939 h 2515690"/>
              <a:gd name="connsiteX4" fmla="*/ 1037058 w 12192000"/>
              <a:gd name="connsiteY4" fmla="*/ 499994 h 2515690"/>
              <a:gd name="connsiteX5" fmla="*/ 1101312 w 12192000"/>
              <a:gd name="connsiteY5" fmla="*/ 428540 h 2515690"/>
              <a:gd name="connsiteX6" fmla="*/ 1367071 w 12192000"/>
              <a:gd name="connsiteY6" fmla="*/ 516118 h 2515690"/>
              <a:gd name="connsiteX7" fmla="*/ 2189943 w 12192000"/>
              <a:gd name="connsiteY7" fmla="*/ 794533 h 2515690"/>
              <a:gd name="connsiteX8" fmla="*/ 2390329 w 12192000"/>
              <a:gd name="connsiteY8" fmla="*/ 920897 h 2515690"/>
              <a:gd name="connsiteX9" fmla="*/ 2459570 w 12192000"/>
              <a:gd name="connsiteY9" fmla="*/ 983740 h 2515690"/>
              <a:gd name="connsiteX10" fmla="*/ 2503252 w 12192000"/>
              <a:gd name="connsiteY10" fmla="*/ 1000151 h 2515690"/>
              <a:gd name="connsiteX11" fmla="*/ 2503252 w 12192000"/>
              <a:gd name="connsiteY11" fmla="*/ 1008273 h 2515690"/>
              <a:gd name="connsiteX12" fmla="*/ 2511191 w 12192000"/>
              <a:gd name="connsiteY12" fmla="*/ 1009499 h 2515690"/>
              <a:gd name="connsiteX13" fmla="*/ 2565029 w 12192000"/>
              <a:gd name="connsiteY13" fmla="*/ 1015977 h 2515690"/>
              <a:gd name="connsiteX14" fmla="*/ 2593745 w 12192000"/>
              <a:gd name="connsiteY14" fmla="*/ 1019963 h 2515690"/>
              <a:gd name="connsiteX15" fmla="*/ 2591015 w 12192000"/>
              <a:gd name="connsiteY15" fmla="*/ 1019651 h 2515690"/>
              <a:gd name="connsiteX16" fmla="*/ 2590137 w 12192000"/>
              <a:gd name="connsiteY16" fmla="*/ 1019549 h 2515690"/>
              <a:gd name="connsiteX17" fmla="*/ 2589021 w 12192000"/>
              <a:gd name="connsiteY17" fmla="*/ 1019424 h 2515690"/>
              <a:gd name="connsiteX18" fmla="*/ 2591015 w 12192000"/>
              <a:gd name="connsiteY18" fmla="*/ 1019651 h 2515690"/>
              <a:gd name="connsiteX19" fmla="*/ 2602385 w 12192000"/>
              <a:gd name="connsiteY19" fmla="*/ 1020975 h 2515690"/>
              <a:gd name="connsiteX20" fmla="*/ 2614445 w 12192000"/>
              <a:gd name="connsiteY20" fmla="*/ 1022389 h 2515690"/>
              <a:gd name="connsiteX21" fmla="*/ 2614445 w 12192000"/>
              <a:gd name="connsiteY21" fmla="*/ 1020966 h 2515690"/>
              <a:gd name="connsiteX22" fmla="*/ 2676661 w 12192000"/>
              <a:gd name="connsiteY22" fmla="*/ 1029355 h 2515690"/>
              <a:gd name="connsiteX23" fmla="*/ 2788597 w 12192000"/>
              <a:gd name="connsiteY23" fmla="*/ 1048926 h 2515690"/>
              <a:gd name="connsiteX24" fmla="*/ 2812742 w 12192000"/>
              <a:gd name="connsiteY24" fmla="*/ 1057667 h 2515690"/>
              <a:gd name="connsiteX25" fmla="*/ 2970201 w 12192000"/>
              <a:gd name="connsiteY25" fmla="*/ 949091 h 2515690"/>
              <a:gd name="connsiteX26" fmla="*/ 3030610 w 12192000"/>
              <a:gd name="connsiteY26" fmla="*/ 1049340 h 2515690"/>
              <a:gd name="connsiteX27" fmla="*/ 3058913 w 12192000"/>
              <a:gd name="connsiteY27" fmla="*/ 1048085 h 2515690"/>
              <a:gd name="connsiteX28" fmla="*/ 3072697 w 12192000"/>
              <a:gd name="connsiteY28" fmla="*/ 1045316 h 2515690"/>
              <a:gd name="connsiteX29" fmla="*/ 3083305 w 12192000"/>
              <a:gd name="connsiteY29" fmla="*/ 1040550 h 2515690"/>
              <a:gd name="connsiteX30" fmla="*/ 3125603 w 12192000"/>
              <a:gd name="connsiteY30" fmla="*/ 1004583 h 2515690"/>
              <a:gd name="connsiteX31" fmla="*/ 3385106 w 12192000"/>
              <a:gd name="connsiteY31" fmla="*/ 1042233 h 2515690"/>
              <a:gd name="connsiteX32" fmla="*/ 3424945 w 12192000"/>
              <a:gd name="connsiteY32" fmla="*/ 1065268 h 2515690"/>
              <a:gd name="connsiteX33" fmla="*/ 3436948 w 12192000"/>
              <a:gd name="connsiteY33" fmla="*/ 1068018 h 2515690"/>
              <a:gd name="connsiteX34" fmla="*/ 3466714 w 12192000"/>
              <a:gd name="connsiteY34" fmla="*/ 1063419 h 2515690"/>
              <a:gd name="connsiteX35" fmla="*/ 3550909 w 12192000"/>
              <a:gd name="connsiteY35" fmla="*/ 1044511 h 2515690"/>
              <a:gd name="connsiteX36" fmla="*/ 3555900 w 12192000"/>
              <a:gd name="connsiteY36" fmla="*/ 1041996 h 2515690"/>
              <a:gd name="connsiteX37" fmla="*/ 3625978 w 12192000"/>
              <a:gd name="connsiteY37" fmla="*/ 1023459 h 2515690"/>
              <a:gd name="connsiteX38" fmla="*/ 3632465 w 12192000"/>
              <a:gd name="connsiteY38" fmla="*/ 1023522 h 2515690"/>
              <a:gd name="connsiteX39" fmla="*/ 3649063 w 12192000"/>
              <a:gd name="connsiteY39" fmla="*/ 1018726 h 2515690"/>
              <a:gd name="connsiteX40" fmla="*/ 3805954 w 12192000"/>
              <a:gd name="connsiteY40" fmla="*/ 917517 h 2515690"/>
              <a:gd name="connsiteX41" fmla="*/ 4020506 w 12192000"/>
              <a:gd name="connsiteY41" fmla="*/ 816231 h 2515690"/>
              <a:gd name="connsiteX42" fmla="*/ 4233682 w 12192000"/>
              <a:gd name="connsiteY42" fmla="*/ 799511 h 2515690"/>
              <a:gd name="connsiteX43" fmla="*/ 4306552 w 12192000"/>
              <a:gd name="connsiteY43" fmla="*/ 610207 h 2515690"/>
              <a:gd name="connsiteX44" fmla="*/ 4816604 w 12192000"/>
              <a:gd name="connsiteY44" fmla="*/ 773163 h 2515690"/>
              <a:gd name="connsiteX45" fmla="*/ 4916502 w 12192000"/>
              <a:gd name="connsiteY45" fmla="*/ 788104 h 2515690"/>
              <a:gd name="connsiteX46" fmla="*/ 5224415 w 12192000"/>
              <a:gd name="connsiteY46" fmla="*/ 674418 h 2515690"/>
              <a:gd name="connsiteX47" fmla="*/ 5274077 w 12192000"/>
              <a:gd name="connsiteY47" fmla="*/ 655978 h 2515690"/>
              <a:gd name="connsiteX48" fmla="*/ 5371217 w 12192000"/>
              <a:gd name="connsiteY48" fmla="*/ 614372 h 2515690"/>
              <a:gd name="connsiteX49" fmla="*/ 5364523 w 12192000"/>
              <a:gd name="connsiteY49" fmla="*/ 502501 h 2515690"/>
              <a:gd name="connsiteX50" fmla="*/ 5457871 w 12192000"/>
              <a:gd name="connsiteY50" fmla="*/ 558285 h 2515690"/>
              <a:gd name="connsiteX51" fmla="*/ 5750580 w 12192000"/>
              <a:gd name="connsiteY51" fmla="*/ 663503 h 2515690"/>
              <a:gd name="connsiteX52" fmla="*/ 5976618 w 12192000"/>
              <a:gd name="connsiteY52" fmla="*/ 582652 h 2515690"/>
              <a:gd name="connsiteX53" fmla="*/ 6009346 w 12192000"/>
              <a:gd name="connsiteY53" fmla="*/ 559470 h 2515690"/>
              <a:gd name="connsiteX54" fmla="*/ 6069735 w 12192000"/>
              <a:gd name="connsiteY54" fmla="*/ 587803 h 2515690"/>
              <a:gd name="connsiteX55" fmla="*/ 6270319 w 12192000"/>
              <a:gd name="connsiteY55" fmla="*/ 643982 h 2515690"/>
              <a:gd name="connsiteX56" fmla="*/ 6406781 w 12192000"/>
              <a:gd name="connsiteY56" fmla="*/ 672327 h 2515690"/>
              <a:gd name="connsiteX57" fmla="*/ 6469508 w 12192000"/>
              <a:gd name="connsiteY57" fmla="*/ 708574 h 2515690"/>
              <a:gd name="connsiteX58" fmla="*/ 6515869 w 12192000"/>
              <a:gd name="connsiteY58" fmla="*/ 715738 h 2515690"/>
              <a:gd name="connsiteX59" fmla="*/ 6725938 w 12192000"/>
              <a:gd name="connsiteY59" fmla="*/ 691128 h 2515690"/>
              <a:gd name="connsiteX60" fmla="*/ 6778240 w 12192000"/>
              <a:gd name="connsiteY60" fmla="*/ 678998 h 2515690"/>
              <a:gd name="connsiteX61" fmla="*/ 6806944 w 12192000"/>
              <a:gd name="connsiteY61" fmla="*/ 646178 h 2515690"/>
              <a:gd name="connsiteX62" fmla="*/ 6830632 w 12192000"/>
              <a:gd name="connsiteY62" fmla="*/ 633915 h 2515690"/>
              <a:gd name="connsiteX63" fmla="*/ 6858072 w 12192000"/>
              <a:gd name="connsiteY63" fmla="*/ 646178 h 2515690"/>
              <a:gd name="connsiteX64" fmla="*/ 6891322 w 12192000"/>
              <a:gd name="connsiteY64" fmla="*/ 678998 h 2515690"/>
              <a:gd name="connsiteX65" fmla="*/ 6951905 w 12192000"/>
              <a:gd name="connsiteY65" fmla="*/ 691128 h 2515690"/>
              <a:gd name="connsiteX66" fmla="*/ 7195246 w 12192000"/>
              <a:gd name="connsiteY66" fmla="*/ 715738 h 2515690"/>
              <a:gd name="connsiteX67" fmla="*/ 7248949 w 12192000"/>
              <a:gd name="connsiteY67" fmla="*/ 708574 h 2515690"/>
              <a:gd name="connsiteX68" fmla="*/ 7321609 w 12192000"/>
              <a:gd name="connsiteY68" fmla="*/ 672327 h 2515690"/>
              <a:gd name="connsiteX69" fmla="*/ 7479684 w 12192000"/>
              <a:gd name="connsiteY69" fmla="*/ 643982 h 2515690"/>
              <a:gd name="connsiteX70" fmla="*/ 7712035 w 12192000"/>
              <a:gd name="connsiteY70" fmla="*/ 587803 h 2515690"/>
              <a:gd name="connsiteX71" fmla="*/ 7781987 w 12192000"/>
              <a:gd name="connsiteY71" fmla="*/ 559470 h 2515690"/>
              <a:gd name="connsiteX72" fmla="*/ 7819900 w 12192000"/>
              <a:gd name="connsiteY72" fmla="*/ 582652 h 2515690"/>
              <a:gd name="connsiteX73" fmla="*/ 8081736 w 12192000"/>
              <a:gd name="connsiteY73" fmla="*/ 663503 h 2515690"/>
              <a:gd name="connsiteX74" fmla="*/ 8420801 w 12192000"/>
              <a:gd name="connsiteY74" fmla="*/ 558285 h 2515690"/>
              <a:gd name="connsiteX75" fmla="*/ 8528933 w 12192000"/>
              <a:gd name="connsiteY75" fmla="*/ 502501 h 2515690"/>
              <a:gd name="connsiteX76" fmla="*/ 8521178 w 12192000"/>
              <a:gd name="connsiteY76" fmla="*/ 614372 h 2515690"/>
              <a:gd name="connsiteX77" fmla="*/ 8633702 w 12192000"/>
              <a:gd name="connsiteY77" fmla="*/ 655978 h 2515690"/>
              <a:gd name="connsiteX78" fmla="*/ 8691231 w 12192000"/>
              <a:gd name="connsiteY78" fmla="*/ 674418 h 2515690"/>
              <a:gd name="connsiteX79" fmla="*/ 9047908 w 12192000"/>
              <a:gd name="connsiteY79" fmla="*/ 788104 h 2515690"/>
              <a:gd name="connsiteX80" fmla="*/ 9163628 w 12192000"/>
              <a:gd name="connsiteY80" fmla="*/ 773163 h 2515690"/>
              <a:gd name="connsiteX81" fmla="*/ 9754459 w 12192000"/>
              <a:gd name="connsiteY81" fmla="*/ 610207 h 2515690"/>
              <a:gd name="connsiteX82" fmla="*/ 9838868 w 12192000"/>
              <a:gd name="connsiteY82" fmla="*/ 799511 h 2515690"/>
              <a:gd name="connsiteX83" fmla="*/ 10085808 w 12192000"/>
              <a:gd name="connsiteY83" fmla="*/ 816231 h 2515690"/>
              <a:gd name="connsiteX84" fmla="*/ 10334338 w 12192000"/>
              <a:gd name="connsiteY84" fmla="*/ 917517 h 2515690"/>
              <a:gd name="connsiteX85" fmla="*/ 10516076 w 12192000"/>
              <a:gd name="connsiteY85" fmla="*/ 1018726 h 2515690"/>
              <a:gd name="connsiteX86" fmla="*/ 10535302 w 12192000"/>
              <a:gd name="connsiteY86" fmla="*/ 1023522 h 2515690"/>
              <a:gd name="connsiteX87" fmla="*/ 10542819 w 12192000"/>
              <a:gd name="connsiteY87" fmla="*/ 1023458 h 2515690"/>
              <a:gd name="connsiteX88" fmla="*/ 10623994 w 12192000"/>
              <a:gd name="connsiteY88" fmla="*/ 1041996 h 2515690"/>
              <a:gd name="connsiteX89" fmla="*/ 10629774 w 12192000"/>
              <a:gd name="connsiteY89" fmla="*/ 1044511 h 2515690"/>
              <a:gd name="connsiteX90" fmla="*/ 10727305 w 12192000"/>
              <a:gd name="connsiteY90" fmla="*/ 1063419 h 2515690"/>
              <a:gd name="connsiteX91" fmla="*/ 10761785 w 12192000"/>
              <a:gd name="connsiteY91" fmla="*/ 1068017 h 2515690"/>
              <a:gd name="connsiteX92" fmla="*/ 10775688 w 12192000"/>
              <a:gd name="connsiteY92" fmla="*/ 1065268 h 2515690"/>
              <a:gd name="connsiteX93" fmla="*/ 10821837 w 12192000"/>
              <a:gd name="connsiteY93" fmla="*/ 1042232 h 2515690"/>
              <a:gd name="connsiteX94" fmla="*/ 11122438 w 12192000"/>
              <a:gd name="connsiteY94" fmla="*/ 1004583 h 2515690"/>
              <a:gd name="connsiteX95" fmla="*/ 11171433 w 12192000"/>
              <a:gd name="connsiteY95" fmla="*/ 1040550 h 2515690"/>
              <a:gd name="connsiteX96" fmla="*/ 11183724 w 12192000"/>
              <a:gd name="connsiteY96" fmla="*/ 1045316 h 2515690"/>
              <a:gd name="connsiteX97" fmla="*/ 11199690 w 12192000"/>
              <a:gd name="connsiteY97" fmla="*/ 1048085 h 2515690"/>
              <a:gd name="connsiteX98" fmla="*/ 11232475 w 12192000"/>
              <a:gd name="connsiteY98" fmla="*/ 1049340 h 2515690"/>
              <a:gd name="connsiteX99" fmla="*/ 11302451 w 12192000"/>
              <a:gd name="connsiteY99" fmla="*/ 949091 h 2515690"/>
              <a:gd name="connsiteX100" fmla="*/ 11484849 w 12192000"/>
              <a:gd name="connsiteY100" fmla="*/ 1057667 h 2515690"/>
              <a:gd name="connsiteX101" fmla="*/ 11512818 w 12192000"/>
              <a:gd name="connsiteY101" fmla="*/ 1048926 h 2515690"/>
              <a:gd name="connsiteX102" fmla="*/ 11642481 w 12192000"/>
              <a:gd name="connsiteY102" fmla="*/ 1029355 h 2515690"/>
              <a:gd name="connsiteX103" fmla="*/ 11714551 w 12192000"/>
              <a:gd name="connsiteY103" fmla="*/ 1020966 h 2515690"/>
              <a:gd name="connsiteX104" fmla="*/ 11714551 w 12192000"/>
              <a:gd name="connsiteY104" fmla="*/ 1022389 h 2515690"/>
              <a:gd name="connsiteX105" fmla="*/ 11728519 w 12192000"/>
              <a:gd name="connsiteY105" fmla="*/ 1020975 h 2515690"/>
              <a:gd name="connsiteX106" fmla="*/ 11741691 w 12192000"/>
              <a:gd name="connsiteY106" fmla="*/ 1019651 h 2515690"/>
              <a:gd name="connsiteX107" fmla="*/ 11743999 w 12192000"/>
              <a:gd name="connsiteY107" fmla="*/ 1019424 h 2515690"/>
              <a:gd name="connsiteX108" fmla="*/ 11742709 w 12192000"/>
              <a:gd name="connsiteY108" fmla="*/ 1019549 h 2515690"/>
              <a:gd name="connsiteX109" fmla="*/ 11741691 w 12192000"/>
              <a:gd name="connsiteY109" fmla="*/ 1019651 h 2515690"/>
              <a:gd name="connsiteX110" fmla="*/ 11738529 w 12192000"/>
              <a:gd name="connsiteY110" fmla="*/ 1019963 h 2515690"/>
              <a:gd name="connsiteX111" fmla="*/ 11771791 w 12192000"/>
              <a:gd name="connsiteY111" fmla="*/ 1015977 h 2515690"/>
              <a:gd name="connsiteX112" fmla="*/ 11834157 w 12192000"/>
              <a:gd name="connsiteY112" fmla="*/ 1009499 h 2515690"/>
              <a:gd name="connsiteX113" fmla="*/ 11843354 w 12192000"/>
              <a:gd name="connsiteY113" fmla="*/ 1008273 h 2515690"/>
              <a:gd name="connsiteX114" fmla="*/ 11843354 w 12192000"/>
              <a:gd name="connsiteY114" fmla="*/ 1000151 h 2515690"/>
              <a:gd name="connsiteX115" fmla="*/ 11893955 w 12192000"/>
              <a:gd name="connsiteY115" fmla="*/ 983740 h 2515690"/>
              <a:gd name="connsiteX116" fmla="*/ 11974160 w 12192000"/>
              <a:gd name="connsiteY116" fmla="*/ 920897 h 2515690"/>
              <a:gd name="connsiteX117" fmla="*/ 12143531 w 12192000"/>
              <a:gd name="connsiteY117" fmla="*/ 823664 h 2515690"/>
              <a:gd name="connsiteX118" fmla="*/ 12192000 w 12192000"/>
              <a:gd name="connsiteY118" fmla="*/ 801163 h 2515690"/>
              <a:gd name="connsiteX119" fmla="*/ 12192000 w 12192000"/>
              <a:gd name="connsiteY119" fmla="*/ 2515690 h 2515690"/>
              <a:gd name="connsiteX120" fmla="*/ 0 w 12192000"/>
              <a:gd name="connsiteY120" fmla="*/ 2515690 h 2515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12192000" h="2515690">
                <a:moveTo>
                  <a:pt x="0" y="0"/>
                </a:moveTo>
                <a:lnTo>
                  <a:pt x="170442" y="96074"/>
                </a:lnTo>
                <a:cubicBezTo>
                  <a:pt x="323315" y="179510"/>
                  <a:pt x="418777" y="223899"/>
                  <a:pt x="424739" y="224865"/>
                </a:cubicBezTo>
                <a:cubicBezTo>
                  <a:pt x="573781" y="248496"/>
                  <a:pt x="654649" y="314572"/>
                  <a:pt x="748273" y="373939"/>
                </a:cubicBezTo>
                <a:cubicBezTo>
                  <a:pt x="830321" y="425631"/>
                  <a:pt x="917271" y="480784"/>
                  <a:pt x="1037058" y="499994"/>
                </a:cubicBezTo>
                <a:cubicBezTo>
                  <a:pt x="1195925" y="525362"/>
                  <a:pt x="1048105" y="445478"/>
                  <a:pt x="1101312" y="428540"/>
                </a:cubicBezTo>
                <a:cubicBezTo>
                  <a:pt x="1188473" y="458169"/>
                  <a:pt x="1274625" y="505369"/>
                  <a:pt x="1367071" y="516118"/>
                </a:cubicBezTo>
                <a:cubicBezTo>
                  <a:pt x="1701323" y="554463"/>
                  <a:pt x="1964451" y="648887"/>
                  <a:pt x="2189943" y="794533"/>
                </a:cubicBezTo>
                <a:cubicBezTo>
                  <a:pt x="2255082" y="836300"/>
                  <a:pt x="2357481" y="862342"/>
                  <a:pt x="2390329" y="920897"/>
                </a:cubicBezTo>
                <a:cubicBezTo>
                  <a:pt x="2406050" y="949359"/>
                  <a:pt x="2430126" y="969285"/>
                  <a:pt x="2459570" y="983740"/>
                </a:cubicBezTo>
                <a:lnTo>
                  <a:pt x="2503252" y="1000151"/>
                </a:lnTo>
                <a:lnTo>
                  <a:pt x="2503252" y="1008273"/>
                </a:lnTo>
                <a:lnTo>
                  <a:pt x="2511191" y="1009499"/>
                </a:lnTo>
                <a:cubicBezTo>
                  <a:pt x="2529847" y="1011974"/>
                  <a:pt x="2562849" y="1015701"/>
                  <a:pt x="2565029" y="1015977"/>
                </a:cubicBezTo>
                <a:cubicBezTo>
                  <a:pt x="2610845" y="1021778"/>
                  <a:pt x="2601577" y="1020837"/>
                  <a:pt x="2593745" y="1019963"/>
                </a:cubicBezTo>
                <a:lnTo>
                  <a:pt x="2591015" y="1019651"/>
                </a:lnTo>
                <a:lnTo>
                  <a:pt x="2590137" y="1019549"/>
                </a:lnTo>
                <a:cubicBezTo>
                  <a:pt x="2588203" y="1019326"/>
                  <a:pt x="2588125" y="1019321"/>
                  <a:pt x="2589021" y="1019424"/>
                </a:cubicBezTo>
                <a:lnTo>
                  <a:pt x="2591015" y="1019651"/>
                </a:lnTo>
                <a:lnTo>
                  <a:pt x="2602385" y="1020975"/>
                </a:lnTo>
                <a:lnTo>
                  <a:pt x="2614445" y="1022389"/>
                </a:lnTo>
                <a:lnTo>
                  <a:pt x="2614445" y="1020966"/>
                </a:lnTo>
                <a:lnTo>
                  <a:pt x="2676661" y="1029355"/>
                </a:lnTo>
                <a:cubicBezTo>
                  <a:pt x="2715592" y="1034194"/>
                  <a:pt x="2753901" y="1039695"/>
                  <a:pt x="2788597" y="1048926"/>
                </a:cubicBezTo>
                <a:lnTo>
                  <a:pt x="2812742" y="1057667"/>
                </a:lnTo>
                <a:lnTo>
                  <a:pt x="2970201" y="949091"/>
                </a:lnTo>
                <a:cubicBezTo>
                  <a:pt x="3052785" y="982961"/>
                  <a:pt x="2996105" y="1020057"/>
                  <a:pt x="3030610" y="1049340"/>
                </a:cubicBezTo>
                <a:cubicBezTo>
                  <a:pt x="3039005" y="1048442"/>
                  <a:pt x="3049621" y="1048500"/>
                  <a:pt x="3058913" y="1048085"/>
                </a:cubicBezTo>
                <a:lnTo>
                  <a:pt x="3072697" y="1045316"/>
                </a:lnTo>
                <a:lnTo>
                  <a:pt x="3083305" y="1040550"/>
                </a:lnTo>
                <a:lnTo>
                  <a:pt x="3125603" y="1004583"/>
                </a:lnTo>
                <a:cubicBezTo>
                  <a:pt x="3221669" y="925596"/>
                  <a:pt x="3242489" y="937564"/>
                  <a:pt x="3385106" y="1042233"/>
                </a:cubicBezTo>
                <a:cubicBezTo>
                  <a:pt x="3399403" y="1052670"/>
                  <a:pt x="3412529" y="1060209"/>
                  <a:pt x="3424945" y="1065268"/>
                </a:cubicBezTo>
                <a:lnTo>
                  <a:pt x="3436948" y="1068018"/>
                </a:lnTo>
                <a:lnTo>
                  <a:pt x="3466714" y="1063419"/>
                </a:lnTo>
                <a:lnTo>
                  <a:pt x="3550909" y="1044511"/>
                </a:lnTo>
                <a:lnTo>
                  <a:pt x="3555900" y="1041996"/>
                </a:lnTo>
                <a:cubicBezTo>
                  <a:pt x="3573827" y="1033454"/>
                  <a:pt x="3594382" y="1025941"/>
                  <a:pt x="3625978" y="1023459"/>
                </a:cubicBezTo>
                <a:lnTo>
                  <a:pt x="3632465" y="1023522"/>
                </a:lnTo>
                <a:lnTo>
                  <a:pt x="3649063" y="1018726"/>
                </a:lnTo>
                <a:cubicBezTo>
                  <a:pt x="3741849" y="989371"/>
                  <a:pt x="3810578" y="953657"/>
                  <a:pt x="3805954" y="917517"/>
                </a:cubicBezTo>
                <a:cubicBezTo>
                  <a:pt x="4031729" y="953901"/>
                  <a:pt x="4031729" y="953901"/>
                  <a:pt x="4020506" y="816231"/>
                </a:cubicBezTo>
                <a:cubicBezTo>
                  <a:pt x="4171643" y="865324"/>
                  <a:pt x="4206308" y="864422"/>
                  <a:pt x="4233682" y="799511"/>
                </a:cubicBezTo>
                <a:cubicBezTo>
                  <a:pt x="4260226" y="737017"/>
                  <a:pt x="4254728" y="668575"/>
                  <a:pt x="4306552" y="610207"/>
                </a:cubicBezTo>
                <a:cubicBezTo>
                  <a:pt x="4495313" y="657923"/>
                  <a:pt x="4699922" y="667347"/>
                  <a:pt x="4816604" y="773163"/>
                </a:cubicBezTo>
                <a:cubicBezTo>
                  <a:pt x="4834734" y="789836"/>
                  <a:pt x="4890507" y="799946"/>
                  <a:pt x="4916502" y="788104"/>
                </a:cubicBezTo>
                <a:cubicBezTo>
                  <a:pt x="5013526" y="746101"/>
                  <a:pt x="5238129" y="796871"/>
                  <a:pt x="5224415" y="674418"/>
                </a:cubicBezTo>
                <a:cubicBezTo>
                  <a:pt x="5223051" y="659300"/>
                  <a:pt x="5240524" y="644890"/>
                  <a:pt x="5274077" y="655978"/>
                </a:cubicBezTo>
                <a:cubicBezTo>
                  <a:pt x="5388582" y="694066"/>
                  <a:pt x="5367022" y="644784"/>
                  <a:pt x="5371217" y="614372"/>
                </a:cubicBezTo>
                <a:cubicBezTo>
                  <a:pt x="5375856" y="577567"/>
                  <a:pt x="5319010" y="537578"/>
                  <a:pt x="5364523" y="502501"/>
                </a:cubicBezTo>
                <a:cubicBezTo>
                  <a:pt x="5425408" y="508891"/>
                  <a:pt x="5433299" y="538191"/>
                  <a:pt x="5457871" y="558285"/>
                </a:cubicBezTo>
                <a:cubicBezTo>
                  <a:pt x="5530352" y="617005"/>
                  <a:pt x="5609566" y="664386"/>
                  <a:pt x="5750580" y="663503"/>
                </a:cubicBezTo>
                <a:cubicBezTo>
                  <a:pt x="5864519" y="662926"/>
                  <a:pt x="5966527" y="666650"/>
                  <a:pt x="5976618" y="582652"/>
                </a:cubicBezTo>
                <a:cubicBezTo>
                  <a:pt x="5978145" y="569455"/>
                  <a:pt x="5990792" y="562346"/>
                  <a:pt x="6009346" y="559470"/>
                </a:cubicBezTo>
                <a:cubicBezTo>
                  <a:pt x="6030639" y="568485"/>
                  <a:pt x="6052592" y="577083"/>
                  <a:pt x="6069735" y="587803"/>
                </a:cubicBezTo>
                <a:cubicBezTo>
                  <a:pt x="6126182" y="623812"/>
                  <a:pt x="6196945" y="634730"/>
                  <a:pt x="6270319" y="643982"/>
                </a:cubicBezTo>
                <a:cubicBezTo>
                  <a:pt x="6317101" y="649940"/>
                  <a:pt x="6363466" y="657107"/>
                  <a:pt x="6406781" y="672327"/>
                </a:cubicBezTo>
                <a:cubicBezTo>
                  <a:pt x="6433586" y="681598"/>
                  <a:pt x="6454928" y="693402"/>
                  <a:pt x="6469508" y="708574"/>
                </a:cubicBezTo>
                <a:cubicBezTo>
                  <a:pt x="6482729" y="721786"/>
                  <a:pt x="6496225" y="725422"/>
                  <a:pt x="6515869" y="715738"/>
                </a:cubicBezTo>
                <a:cubicBezTo>
                  <a:pt x="6572200" y="688353"/>
                  <a:pt x="6639257" y="676241"/>
                  <a:pt x="6725938" y="691128"/>
                </a:cubicBezTo>
                <a:cubicBezTo>
                  <a:pt x="6752109" y="695629"/>
                  <a:pt x="6772625" y="691505"/>
                  <a:pt x="6778240" y="678998"/>
                </a:cubicBezTo>
                <a:cubicBezTo>
                  <a:pt x="6784286" y="665981"/>
                  <a:pt x="6794269" y="655280"/>
                  <a:pt x="6806944" y="646178"/>
                </a:cubicBezTo>
                <a:lnTo>
                  <a:pt x="6830632" y="633915"/>
                </a:lnTo>
                <a:lnTo>
                  <a:pt x="6858072" y="646178"/>
                </a:lnTo>
                <a:cubicBezTo>
                  <a:pt x="6872754" y="655280"/>
                  <a:pt x="6884317" y="665981"/>
                  <a:pt x="6891322" y="678998"/>
                </a:cubicBezTo>
                <a:cubicBezTo>
                  <a:pt x="6897826" y="691505"/>
                  <a:pt x="6921592" y="695629"/>
                  <a:pt x="6951905" y="691128"/>
                </a:cubicBezTo>
                <a:cubicBezTo>
                  <a:pt x="7052317" y="676241"/>
                  <a:pt x="7129994" y="688353"/>
                  <a:pt x="7195246" y="715738"/>
                </a:cubicBezTo>
                <a:cubicBezTo>
                  <a:pt x="7217999" y="725422"/>
                  <a:pt x="7233634" y="721786"/>
                  <a:pt x="7248949" y="708574"/>
                </a:cubicBezTo>
                <a:cubicBezTo>
                  <a:pt x="7265838" y="693402"/>
                  <a:pt x="7290560" y="681598"/>
                  <a:pt x="7321609" y="672327"/>
                </a:cubicBezTo>
                <a:cubicBezTo>
                  <a:pt x="7371785" y="657107"/>
                  <a:pt x="7425493" y="649940"/>
                  <a:pt x="7479684" y="643982"/>
                </a:cubicBezTo>
                <a:cubicBezTo>
                  <a:pt x="7564679" y="634730"/>
                  <a:pt x="7646649" y="623812"/>
                  <a:pt x="7712035" y="587803"/>
                </a:cubicBezTo>
                <a:cubicBezTo>
                  <a:pt x="7731892" y="577083"/>
                  <a:pt x="7757322" y="568485"/>
                  <a:pt x="7781987" y="559470"/>
                </a:cubicBezTo>
                <a:cubicBezTo>
                  <a:pt x="7803481" y="562346"/>
                  <a:pt x="7818130" y="569455"/>
                  <a:pt x="7819900" y="582652"/>
                </a:cubicBezTo>
                <a:cubicBezTo>
                  <a:pt x="7831588" y="666650"/>
                  <a:pt x="7949751" y="662926"/>
                  <a:pt x="8081736" y="663503"/>
                </a:cubicBezTo>
                <a:cubicBezTo>
                  <a:pt x="8245081" y="664386"/>
                  <a:pt x="8336842" y="617005"/>
                  <a:pt x="8420801" y="558285"/>
                </a:cubicBezTo>
                <a:cubicBezTo>
                  <a:pt x="8449265" y="538191"/>
                  <a:pt x="8458404" y="508890"/>
                  <a:pt x="8528933" y="502501"/>
                </a:cubicBezTo>
                <a:cubicBezTo>
                  <a:pt x="8581654" y="537578"/>
                  <a:pt x="8515805" y="577567"/>
                  <a:pt x="8521178" y="614372"/>
                </a:cubicBezTo>
                <a:cubicBezTo>
                  <a:pt x="8526038" y="644784"/>
                  <a:pt x="8501063" y="694066"/>
                  <a:pt x="8633702" y="655978"/>
                </a:cubicBezTo>
                <a:cubicBezTo>
                  <a:pt x="8672570" y="644890"/>
                  <a:pt x="8692811" y="659300"/>
                  <a:pt x="8691231" y="674418"/>
                </a:cubicBezTo>
                <a:cubicBezTo>
                  <a:pt x="8675345" y="796871"/>
                  <a:pt x="8935518" y="746101"/>
                  <a:pt x="9047908" y="788104"/>
                </a:cubicBezTo>
                <a:cubicBezTo>
                  <a:pt x="9078021" y="799946"/>
                  <a:pt x="9142627" y="789836"/>
                  <a:pt x="9163628" y="773163"/>
                </a:cubicBezTo>
                <a:cubicBezTo>
                  <a:pt x="9298789" y="667347"/>
                  <a:pt x="9535801" y="657923"/>
                  <a:pt x="9754459" y="610207"/>
                </a:cubicBezTo>
                <a:cubicBezTo>
                  <a:pt x="9814490" y="668575"/>
                  <a:pt x="9808123" y="737017"/>
                  <a:pt x="9838868" y="799511"/>
                </a:cubicBezTo>
                <a:cubicBezTo>
                  <a:pt x="9870579" y="864422"/>
                  <a:pt x="9910733" y="865324"/>
                  <a:pt x="10085808" y="816231"/>
                </a:cubicBezTo>
                <a:cubicBezTo>
                  <a:pt x="10072804" y="953901"/>
                  <a:pt x="10072804" y="953901"/>
                  <a:pt x="10334338" y="917517"/>
                </a:cubicBezTo>
                <a:cubicBezTo>
                  <a:pt x="10328982" y="953657"/>
                  <a:pt x="10408594" y="989371"/>
                  <a:pt x="10516076" y="1018726"/>
                </a:cubicBezTo>
                <a:lnTo>
                  <a:pt x="10535302" y="1023522"/>
                </a:lnTo>
                <a:lnTo>
                  <a:pt x="10542819" y="1023458"/>
                </a:lnTo>
                <a:cubicBezTo>
                  <a:pt x="10579419" y="1025941"/>
                  <a:pt x="10603227" y="1033454"/>
                  <a:pt x="10623994" y="1041996"/>
                </a:cubicBezTo>
                <a:lnTo>
                  <a:pt x="10629774" y="1044511"/>
                </a:lnTo>
                <a:lnTo>
                  <a:pt x="10727305" y="1063419"/>
                </a:lnTo>
                <a:lnTo>
                  <a:pt x="10761785" y="1068017"/>
                </a:lnTo>
                <a:lnTo>
                  <a:pt x="10775688" y="1065268"/>
                </a:lnTo>
                <a:cubicBezTo>
                  <a:pt x="10790070" y="1060209"/>
                  <a:pt x="10805275" y="1052670"/>
                  <a:pt x="10821837" y="1042232"/>
                </a:cubicBezTo>
                <a:cubicBezTo>
                  <a:pt x="10987041" y="937564"/>
                  <a:pt x="11011156" y="925596"/>
                  <a:pt x="11122438" y="1004583"/>
                </a:cubicBezTo>
                <a:lnTo>
                  <a:pt x="11171433" y="1040550"/>
                </a:lnTo>
                <a:lnTo>
                  <a:pt x="11183724" y="1045316"/>
                </a:lnTo>
                <a:lnTo>
                  <a:pt x="11199690" y="1048085"/>
                </a:lnTo>
                <a:cubicBezTo>
                  <a:pt x="11210452" y="1048499"/>
                  <a:pt x="11222752" y="1048442"/>
                  <a:pt x="11232475" y="1049340"/>
                </a:cubicBezTo>
                <a:cubicBezTo>
                  <a:pt x="11272445" y="1020057"/>
                  <a:pt x="11206789" y="982961"/>
                  <a:pt x="11302451" y="949091"/>
                </a:cubicBezTo>
                <a:lnTo>
                  <a:pt x="11484849" y="1057667"/>
                </a:lnTo>
                <a:lnTo>
                  <a:pt x="11512818" y="1048926"/>
                </a:lnTo>
                <a:cubicBezTo>
                  <a:pt x="11553007" y="1039695"/>
                  <a:pt x="11597385" y="1034194"/>
                  <a:pt x="11642481" y="1029355"/>
                </a:cubicBezTo>
                <a:lnTo>
                  <a:pt x="11714551" y="1020966"/>
                </a:lnTo>
                <a:lnTo>
                  <a:pt x="11714551" y="1022389"/>
                </a:lnTo>
                <a:lnTo>
                  <a:pt x="11728519" y="1020975"/>
                </a:lnTo>
                <a:lnTo>
                  <a:pt x="11741691" y="1019651"/>
                </a:lnTo>
                <a:lnTo>
                  <a:pt x="11743999" y="1019424"/>
                </a:lnTo>
                <a:cubicBezTo>
                  <a:pt x="11745037" y="1019320"/>
                  <a:pt x="11744948" y="1019326"/>
                  <a:pt x="11742709" y="1019549"/>
                </a:cubicBezTo>
                <a:lnTo>
                  <a:pt x="11741691" y="1019651"/>
                </a:lnTo>
                <a:lnTo>
                  <a:pt x="11738529" y="1019963"/>
                </a:lnTo>
                <a:cubicBezTo>
                  <a:pt x="11729455" y="1020837"/>
                  <a:pt x="11718720" y="1021778"/>
                  <a:pt x="11771791" y="1015977"/>
                </a:cubicBezTo>
                <a:cubicBezTo>
                  <a:pt x="11774317" y="1015701"/>
                  <a:pt x="11812546" y="1011974"/>
                  <a:pt x="11834157" y="1009499"/>
                </a:cubicBezTo>
                <a:lnTo>
                  <a:pt x="11843354" y="1008273"/>
                </a:lnTo>
                <a:lnTo>
                  <a:pt x="11843354" y="1000151"/>
                </a:lnTo>
                <a:lnTo>
                  <a:pt x="11893955" y="983740"/>
                </a:lnTo>
                <a:cubicBezTo>
                  <a:pt x="11928061" y="969285"/>
                  <a:pt x="11955951" y="949359"/>
                  <a:pt x="11974160" y="920897"/>
                </a:cubicBezTo>
                <a:cubicBezTo>
                  <a:pt x="12002698" y="876981"/>
                  <a:pt x="12076554" y="851353"/>
                  <a:pt x="12143531" y="823664"/>
                </a:cubicBezTo>
                <a:lnTo>
                  <a:pt x="12192000" y="801163"/>
                </a:lnTo>
                <a:lnTo>
                  <a:pt x="12192000" y="2515690"/>
                </a:lnTo>
                <a:lnTo>
                  <a:pt x="0" y="2515690"/>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solidFill>
                <a:schemeClr val="tx1"/>
              </a:solidFill>
            </a:endParaRPr>
          </a:p>
        </p:txBody>
      </p:sp>
      <p:sp>
        <p:nvSpPr>
          <p:cNvPr id="2" name="Title 1">
            <a:extLst>
              <a:ext uri="{FF2B5EF4-FFF2-40B4-BE49-F238E27FC236}">
                <a16:creationId xmlns:a16="http://schemas.microsoft.com/office/drawing/2014/main" id="{9A224B4A-DA2C-C103-2FFE-B01661428616}"/>
              </a:ext>
            </a:extLst>
          </p:cNvPr>
          <p:cNvSpPr>
            <a:spLocks noGrp="1"/>
          </p:cNvSpPr>
          <p:nvPr>
            <p:ph type="title"/>
          </p:nvPr>
        </p:nvSpPr>
        <p:spPr>
          <a:xfrm>
            <a:off x="838200" y="365125"/>
            <a:ext cx="10515600" cy="930275"/>
          </a:xfrm>
        </p:spPr>
        <p:txBody>
          <a:bodyPr>
            <a:normAutofit/>
          </a:bodyPr>
          <a:lstStyle/>
          <a:p>
            <a:r>
              <a:rPr lang="en-US"/>
              <a:t>Effects of Demographics on Loan Approval</a:t>
            </a:r>
            <a:endParaRPr lang="en-IN" dirty="0"/>
          </a:p>
        </p:txBody>
      </p:sp>
      <p:sp>
        <p:nvSpPr>
          <p:cNvPr id="3" name="Content Placeholder 2">
            <a:extLst>
              <a:ext uri="{FF2B5EF4-FFF2-40B4-BE49-F238E27FC236}">
                <a16:creationId xmlns:a16="http://schemas.microsoft.com/office/drawing/2014/main" id="{884023EB-6281-78E9-04D7-B610E6E6A7B4}"/>
              </a:ext>
            </a:extLst>
          </p:cNvPr>
          <p:cNvSpPr>
            <a:spLocks/>
          </p:cNvSpPr>
          <p:nvPr/>
        </p:nvSpPr>
        <p:spPr>
          <a:xfrm>
            <a:off x="1413785" y="2011363"/>
            <a:ext cx="9364430" cy="3874986"/>
          </a:xfrm>
          <a:prstGeom prst="rect">
            <a:avLst/>
          </a:prstGeom>
        </p:spPr>
        <p:txBody>
          <a:bodyPr/>
          <a:lstStyle/>
          <a:p>
            <a:pPr defTabSz="813816">
              <a:spcAft>
                <a:spcPts val="600"/>
              </a:spcAft>
            </a:pPr>
            <a:r>
              <a:rPr lang="en-US" sz="1602" kern="1200" dirty="0">
                <a:solidFill>
                  <a:schemeClr val="tx1"/>
                </a:solidFill>
                <a:latin typeface="+mn-lt"/>
                <a:ea typeface="+mn-ea"/>
                <a:cs typeface="+mn-cs"/>
              </a:rPr>
              <a:t>One of the primary revelations lies in the distinct contrast observed in approval rates based on gender.</a:t>
            </a:r>
          </a:p>
          <a:p>
            <a:pPr defTabSz="813816">
              <a:spcAft>
                <a:spcPts val="600"/>
              </a:spcAft>
            </a:pPr>
            <a:r>
              <a:rPr lang="en-US" sz="1602" kern="1200" dirty="0">
                <a:solidFill>
                  <a:schemeClr val="tx1"/>
                </a:solidFill>
                <a:latin typeface="+mn-lt"/>
                <a:ea typeface="+mn-ea"/>
                <a:cs typeface="+mn-cs"/>
              </a:rPr>
              <a:t>Male applicants demonstrated an approval rate of 79%, while female applicants exhibited a notably different rate of 21%.</a:t>
            </a:r>
          </a:p>
          <a:p>
            <a:pPr>
              <a:spcAft>
                <a:spcPts val="600"/>
              </a:spcAft>
            </a:pPr>
            <a:endParaRPr lang="en-US" dirty="0"/>
          </a:p>
        </p:txBody>
      </p:sp>
      <p:graphicFrame>
        <p:nvGraphicFramePr>
          <p:cNvPr id="5" name="Chart 4">
            <a:extLst>
              <a:ext uri="{FF2B5EF4-FFF2-40B4-BE49-F238E27FC236}">
                <a16:creationId xmlns:a16="http://schemas.microsoft.com/office/drawing/2014/main" id="{89E8C3E1-AAFC-BC66-E82C-F7D76C78A6C8}"/>
              </a:ext>
            </a:extLst>
          </p:cNvPr>
          <p:cNvGraphicFramePr>
            <a:graphicFrameLocks/>
          </p:cNvGraphicFramePr>
          <p:nvPr>
            <p:extLst>
              <p:ext uri="{D42A27DB-BD31-4B8C-83A1-F6EECF244321}">
                <p14:modId xmlns:p14="http://schemas.microsoft.com/office/powerpoint/2010/main" val="469751673"/>
              </p:ext>
            </p:extLst>
          </p:nvPr>
        </p:nvGraphicFramePr>
        <p:xfrm>
          <a:off x="1413785" y="3877261"/>
          <a:ext cx="5198510" cy="16176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7" name="Chart 6">
            <a:extLst>
              <a:ext uri="{FF2B5EF4-FFF2-40B4-BE49-F238E27FC236}">
                <a16:creationId xmlns:a16="http://schemas.microsoft.com/office/drawing/2014/main" id="{79E6F868-1EC5-3F4F-743F-554AB4BAADEE}"/>
              </a:ext>
            </a:extLst>
          </p:cNvPr>
          <p:cNvGraphicFramePr>
            <a:graphicFrameLocks/>
          </p:cNvGraphicFramePr>
          <p:nvPr>
            <p:extLst>
              <p:ext uri="{D42A27DB-BD31-4B8C-83A1-F6EECF244321}">
                <p14:modId xmlns:p14="http://schemas.microsoft.com/office/powerpoint/2010/main" val="781031288"/>
              </p:ext>
            </p:extLst>
          </p:nvPr>
        </p:nvGraphicFramePr>
        <p:xfrm>
          <a:off x="7010955" y="3200011"/>
          <a:ext cx="3496959" cy="2972189"/>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6722851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5">
                <a:lumMod val="5000"/>
                <a:lumOff val="95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lin ang="5400000" scaled="1"/>
          <a:tileRect/>
        </a:gradFill>
        <a:effectLst/>
      </p:bgPr>
    </p:bg>
    <p:spTree>
      <p:nvGrpSpPr>
        <p:cNvPr id="1" name="">
          <a:extLst>
            <a:ext uri="{FF2B5EF4-FFF2-40B4-BE49-F238E27FC236}">
              <a16:creationId xmlns:a16="http://schemas.microsoft.com/office/drawing/2014/main" id="{E002C7ED-AAD7-A089-6F79-DAC4717503E8}"/>
            </a:ext>
          </a:extLst>
        </p:cNvPr>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F4C1CCA-08F4-AE26-AADF-D59904F58EF3}"/>
              </a:ext>
            </a:extLst>
          </p:cNvPr>
          <p:cNvSpPr>
            <a:spLocks noGrp="1"/>
          </p:cNvSpPr>
          <p:nvPr>
            <p:ph type="title"/>
          </p:nvPr>
        </p:nvSpPr>
        <p:spPr>
          <a:xfrm>
            <a:off x="1371597" y="348865"/>
            <a:ext cx="10044023" cy="877729"/>
          </a:xfrm>
        </p:spPr>
        <p:txBody>
          <a:bodyPr anchor="ctr">
            <a:normAutofit/>
          </a:bodyPr>
          <a:lstStyle/>
          <a:p>
            <a:r>
              <a:rPr lang="en-US" sz="4000">
                <a:solidFill>
                  <a:srgbClr val="FFFFFF"/>
                </a:solidFill>
              </a:rPr>
              <a:t>Trend Analysis by Marital Status</a:t>
            </a:r>
            <a:endParaRPr lang="en-IN" sz="4000">
              <a:solidFill>
                <a:srgbClr val="FFFFFF"/>
              </a:solidFill>
            </a:endParaRPr>
          </a:p>
        </p:txBody>
      </p:sp>
      <p:graphicFrame>
        <p:nvGraphicFramePr>
          <p:cNvPr id="3" name="Chart 2">
            <a:extLst>
              <a:ext uri="{FF2B5EF4-FFF2-40B4-BE49-F238E27FC236}">
                <a16:creationId xmlns:a16="http://schemas.microsoft.com/office/drawing/2014/main" id="{B57189C7-428E-2AB0-7B8A-31B23377A052}"/>
              </a:ext>
            </a:extLst>
          </p:cNvPr>
          <p:cNvGraphicFramePr>
            <a:graphicFrameLocks/>
          </p:cNvGraphicFramePr>
          <p:nvPr>
            <p:extLst>
              <p:ext uri="{D42A27DB-BD31-4B8C-83A1-F6EECF244321}">
                <p14:modId xmlns:p14="http://schemas.microsoft.com/office/powerpoint/2010/main" val="366045332"/>
              </p:ext>
            </p:extLst>
          </p:nvPr>
        </p:nvGraphicFramePr>
        <p:xfrm>
          <a:off x="6393608" y="2317967"/>
          <a:ext cx="4778356" cy="1677650"/>
        </p:xfrm>
        <a:graphic>
          <a:graphicData uri="http://schemas.openxmlformats.org/drawingml/2006/chart">
            <c:chart xmlns:c="http://schemas.openxmlformats.org/drawingml/2006/chart" xmlns:r="http://schemas.openxmlformats.org/officeDocument/2006/relationships" r:id="rId2"/>
          </a:graphicData>
        </a:graphic>
      </p:graphicFrame>
      <p:pic>
        <p:nvPicPr>
          <p:cNvPr id="5" name="Picture 4">
            <a:extLst>
              <a:ext uri="{FF2B5EF4-FFF2-40B4-BE49-F238E27FC236}">
                <a16:creationId xmlns:a16="http://schemas.microsoft.com/office/drawing/2014/main" id="{95117691-72E8-B649-8DB7-AD9F28F2E4A2}"/>
              </a:ext>
            </a:extLst>
          </p:cNvPr>
          <p:cNvPicPr>
            <a:picLocks noChangeAspect="1"/>
          </p:cNvPicPr>
          <p:nvPr/>
        </p:nvPicPr>
        <p:blipFill>
          <a:blip r:embed="rId3"/>
          <a:stretch>
            <a:fillRect/>
          </a:stretch>
        </p:blipFill>
        <p:spPr>
          <a:xfrm>
            <a:off x="236635" y="2997049"/>
            <a:ext cx="5501312" cy="1997135"/>
          </a:xfrm>
          <a:prstGeom prst="rect">
            <a:avLst/>
          </a:prstGeom>
        </p:spPr>
      </p:pic>
      <p:pic>
        <p:nvPicPr>
          <p:cNvPr id="6" name="Picture 5">
            <a:extLst>
              <a:ext uri="{FF2B5EF4-FFF2-40B4-BE49-F238E27FC236}">
                <a16:creationId xmlns:a16="http://schemas.microsoft.com/office/drawing/2014/main" id="{EF5B6FEA-11BD-4687-B7E3-3223D2E625ED}"/>
              </a:ext>
            </a:extLst>
          </p:cNvPr>
          <p:cNvPicPr>
            <a:picLocks noChangeAspect="1"/>
          </p:cNvPicPr>
          <p:nvPr/>
        </p:nvPicPr>
        <p:blipFill>
          <a:blip r:embed="rId4"/>
          <a:stretch>
            <a:fillRect/>
          </a:stretch>
        </p:blipFill>
        <p:spPr>
          <a:xfrm>
            <a:off x="6096000" y="4392532"/>
            <a:ext cx="5003937" cy="2325163"/>
          </a:xfrm>
          <a:prstGeom prst="rect">
            <a:avLst/>
          </a:prstGeom>
        </p:spPr>
      </p:pic>
      <p:sp>
        <p:nvSpPr>
          <p:cNvPr id="7" name="TextBox 6">
            <a:extLst>
              <a:ext uri="{FF2B5EF4-FFF2-40B4-BE49-F238E27FC236}">
                <a16:creationId xmlns:a16="http://schemas.microsoft.com/office/drawing/2014/main" id="{B9599CD8-B25C-8292-9852-32D5C1A483E1}"/>
              </a:ext>
            </a:extLst>
          </p:cNvPr>
          <p:cNvSpPr txBox="1"/>
          <p:nvPr/>
        </p:nvSpPr>
        <p:spPr>
          <a:xfrm>
            <a:off x="734010" y="1743707"/>
            <a:ext cx="5003937" cy="574260"/>
          </a:xfrm>
          <a:prstGeom prst="rect">
            <a:avLst/>
          </a:prstGeom>
          <a:noFill/>
        </p:spPr>
        <p:txBody>
          <a:bodyPr wrap="square" rtlCol="0">
            <a:spAutoFit/>
          </a:bodyPr>
          <a:lstStyle/>
          <a:p>
            <a:pPr defTabSz="795528">
              <a:spcAft>
                <a:spcPts val="600"/>
              </a:spcAft>
            </a:pPr>
            <a:r>
              <a:rPr lang="en-US" sz="1566" kern="1200" dirty="0">
                <a:solidFill>
                  <a:schemeClr val="tx1"/>
                </a:solidFill>
                <a:latin typeface="+mn-lt"/>
                <a:ea typeface="+mn-ea"/>
                <a:cs typeface="+mn-cs"/>
              </a:rPr>
              <a:t>Marital status appears to influence loan approval, with married individuals having a more favorable trend.</a:t>
            </a:r>
            <a:endParaRPr lang="en-IN" dirty="0"/>
          </a:p>
        </p:txBody>
      </p:sp>
    </p:spTree>
    <p:extLst>
      <p:ext uri="{BB962C8B-B14F-4D97-AF65-F5344CB8AC3E}">
        <p14:creationId xmlns:p14="http://schemas.microsoft.com/office/powerpoint/2010/main" val="38902426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gradFill>
        <a:effectLst/>
      </p:bgPr>
    </p:bg>
    <p:spTree>
      <p:nvGrpSpPr>
        <p:cNvPr id="1" name="">
          <a:extLst>
            <a:ext uri="{FF2B5EF4-FFF2-40B4-BE49-F238E27FC236}">
              <a16:creationId xmlns:a16="http://schemas.microsoft.com/office/drawing/2014/main" id="{F55F200D-05A1-2B6B-83A0-7BFACD6B749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5F869F-6F38-E911-5A71-0DCAD1F832B6}"/>
              </a:ext>
            </a:extLst>
          </p:cNvPr>
          <p:cNvSpPr>
            <a:spLocks noGrp="1"/>
          </p:cNvSpPr>
          <p:nvPr>
            <p:ph type="title"/>
          </p:nvPr>
        </p:nvSpPr>
        <p:spPr>
          <a:xfrm>
            <a:off x="0" y="1"/>
            <a:ext cx="12192000" cy="1576673"/>
          </a:xfrm>
          <a:solidFill>
            <a:schemeClr val="accent1">
              <a:lumMod val="75000"/>
            </a:schemeClr>
          </a:solidFill>
        </p:spPr>
        <p:txBody>
          <a:bodyPr/>
          <a:lstStyle/>
          <a:p>
            <a:pPr algn="ctr"/>
            <a:r>
              <a:rPr lang="en-US" b="1" dirty="0">
                <a:solidFill>
                  <a:schemeClr val="bg1"/>
                </a:solidFill>
              </a:rPr>
              <a:t>Trend Analysis by Education</a:t>
            </a:r>
            <a:endParaRPr lang="en-IN" b="1" dirty="0">
              <a:solidFill>
                <a:schemeClr val="bg1"/>
              </a:solidFill>
            </a:endParaRPr>
          </a:p>
        </p:txBody>
      </p:sp>
      <p:pic>
        <p:nvPicPr>
          <p:cNvPr id="4" name="Picture 3" descr="A screenshot of a computer program&#10;&#10;Description automatically generated">
            <a:extLst>
              <a:ext uri="{FF2B5EF4-FFF2-40B4-BE49-F238E27FC236}">
                <a16:creationId xmlns:a16="http://schemas.microsoft.com/office/drawing/2014/main" id="{A073ACE6-B6DF-A3FF-FE46-43D342D98098}"/>
              </a:ext>
            </a:extLst>
          </p:cNvPr>
          <p:cNvPicPr>
            <a:picLocks noChangeAspect="1"/>
          </p:cNvPicPr>
          <p:nvPr/>
        </p:nvPicPr>
        <p:blipFill rotWithShape="1">
          <a:blip r:embed="rId2"/>
          <a:srcRect t="29434"/>
          <a:stretch/>
        </p:blipFill>
        <p:spPr>
          <a:xfrm>
            <a:off x="269033" y="4365420"/>
            <a:ext cx="5943600" cy="2032991"/>
          </a:xfrm>
          <a:prstGeom prst="rect">
            <a:avLst/>
          </a:prstGeom>
        </p:spPr>
      </p:pic>
      <p:graphicFrame>
        <p:nvGraphicFramePr>
          <p:cNvPr id="7" name="Chart 6">
            <a:extLst>
              <a:ext uri="{FF2B5EF4-FFF2-40B4-BE49-F238E27FC236}">
                <a16:creationId xmlns:a16="http://schemas.microsoft.com/office/drawing/2014/main" id="{8B343B70-CD7F-2735-0B9F-6C74C6AB1536}"/>
              </a:ext>
            </a:extLst>
          </p:cNvPr>
          <p:cNvGraphicFramePr>
            <a:graphicFrameLocks/>
          </p:cNvGraphicFramePr>
          <p:nvPr>
            <p:extLst>
              <p:ext uri="{D42A27DB-BD31-4B8C-83A1-F6EECF244321}">
                <p14:modId xmlns:p14="http://schemas.microsoft.com/office/powerpoint/2010/main" val="3764076222"/>
              </p:ext>
            </p:extLst>
          </p:nvPr>
        </p:nvGraphicFramePr>
        <p:xfrm>
          <a:off x="260169" y="2082005"/>
          <a:ext cx="5835831" cy="1813833"/>
        </p:xfrm>
        <a:graphic>
          <a:graphicData uri="http://schemas.openxmlformats.org/drawingml/2006/chart">
            <c:chart xmlns:c="http://schemas.openxmlformats.org/drawingml/2006/chart" xmlns:r="http://schemas.openxmlformats.org/officeDocument/2006/relationships" r:id="rId3"/>
          </a:graphicData>
        </a:graphic>
      </p:graphicFrame>
      <p:sp>
        <p:nvSpPr>
          <p:cNvPr id="8" name="TextBox 7">
            <a:extLst>
              <a:ext uri="{FF2B5EF4-FFF2-40B4-BE49-F238E27FC236}">
                <a16:creationId xmlns:a16="http://schemas.microsoft.com/office/drawing/2014/main" id="{C681A3EE-D959-4DDC-A192-6DD506E14F98}"/>
              </a:ext>
            </a:extLst>
          </p:cNvPr>
          <p:cNvSpPr txBox="1"/>
          <p:nvPr/>
        </p:nvSpPr>
        <p:spPr>
          <a:xfrm>
            <a:off x="7382069" y="1576674"/>
            <a:ext cx="4094584" cy="4524315"/>
          </a:xfrm>
          <a:prstGeom prst="rect">
            <a:avLst/>
          </a:prstGeom>
          <a:noFill/>
        </p:spPr>
        <p:txBody>
          <a:bodyPr wrap="square" rtlCol="0">
            <a:spAutoFit/>
          </a:bodyPr>
          <a:lstStyle/>
          <a:p>
            <a:pPr marL="285750" indent="-285750" algn="just">
              <a:buFont typeface="Arial" panose="020B0604020202020204" pitchFamily="34" charset="0"/>
              <a:buChar char="•"/>
            </a:pPr>
            <a:r>
              <a:rPr lang="en-US" dirty="0"/>
              <a:t>Graduates tend to have a slightly higher approval rate compared to non-graduates.</a:t>
            </a:r>
          </a:p>
          <a:p>
            <a:pPr marL="285750" indent="-285750" algn="just">
              <a:buFont typeface="Arial" panose="020B0604020202020204" pitchFamily="34" charset="0"/>
              <a:buChar char="•"/>
            </a:pPr>
            <a:endParaRPr lang="en-US" dirty="0"/>
          </a:p>
          <a:p>
            <a:pPr marL="285750" indent="-285750" algn="just">
              <a:buFont typeface="Arial" panose="020B0604020202020204" pitchFamily="34" charset="0"/>
              <a:buChar char="•"/>
            </a:pPr>
            <a:r>
              <a:rPr lang="en-US" dirty="0"/>
              <a:t>Graduates generally exhibit higher incomes, contributing to their increased likelihood of loan approval.</a:t>
            </a:r>
          </a:p>
          <a:p>
            <a:pPr algn="just"/>
            <a:endParaRPr lang="en-US" dirty="0"/>
          </a:p>
          <a:p>
            <a:pPr marL="285750" indent="-285750" algn="just">
              <a:buFont typeface="Arial" panose="020B0604020202020204" pitchFamily="34" charset="0"/>
              <a:buChar char="•"/>
            </a:pPr>
            <a:r>
              <a:rPr lang="en-US" dirty="0"/>
              <a:t>Both graduate and non-graduate applicants benefit significantly from a positive credit history.</a:t>
            </a:r>
          </a:p>
          <a:p>
            <a:pPr algn="just"/>
            <a:endParaRPr lang="en-US" dirty="0"/>
          </a:p>
          <a:p>
            <a:pPr marL="285750" indent="-285750" algn="just">
              <a:buFont typeface="Arial" panose="020B0604020202020204" pitchFamily="34" charset="0"/>
              <a:buChar char="•"/>
            </a:pPr>
            <a:r>
              <a:rPr lang="en-US" dirty="0"/>
              <a:t>While education is a factor, the credit history appears to be a more influential determinant for loan approval.</a:t>
            </a:r>
          </a:p>
        </p:txBody>
      </p:sp>
    </p:spTree>
    <p:extLst>
      <p:ext uri="{BB962C8B-B14F-4D97-AF65-F5344CB8AC3E}">
        <p14:creationId xmlns:p14="http://schemas.microsoft.com/office/powerpoint/2010/main" val="19519755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0">
              <a:schemeClr val="accent5">
                <a:lumMod val="5000"/>
                <a:lumOff val="95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lin ang="5400000" scaled="1"/>
        </a:gradFill>
        <a:effectLst/>
      </p:bgPr>
    </p:bg>
    <p:spTree>
      <p:nvGrpSpPr>
        <p:cNvPr id="1" name="">
          <a:extLst>
            <a:ext uri="{FF2B5EF4-FFF2-40B4-BE49-F238E27FC236}">
              <a16:creationId xmlns:a16="http://schemas.microsoft.com/office/drawing/2014/main" id="{23BE0BEA-495D-C773-CFF8-42B07D17E02F}"/>
            </a:ext>
          </a:extLst>
        </p:cNvPr>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2170031"/>
          </a:xfrm>
          <a:prstGeom prst="rect">
            <a:avLst/>
          </a:prstGeom>
          <a:gradFill>
            <a:gsLst>
              <a:gs pos="0">
                <a:srgbClr val="000000">
                  <a:alpha val="96000"/>
                </a:srgbClr>
              </a:gs>
              <a:gs pos="100000">
                <a:schemeClr val="accent1">
                  <a:lumMod val="7500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082819" y="0"/>
            <a:ext cx="4097211" cy="2170661"/>
          </a:xfrm>
          <a:prstGeom prst="rect">
            <a:avLst/>
          </a:prstGeom>
          <a:gradFill>
            <a:gsLst>
              <a:gs pos="19000">
                <a:schemeClr val="accent1">
                  <a:lumMod val="50000"/>
                  <a:alpha val="68000"/>
                </a:schemeClr>
              </a:gs>
              <a:gs pos="100000">
                <a:schemeClr val="accent1">
                  <a:alpha val="48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5010646" y="-5010043"/>
            <a:ext cx="2170709" cy="12192000"/>
          </a:xfrm>
          <a:prstGeom prst="rect">
            <a:avLst/>
          </a:prstGeom>
          <a:gradFill>
            <a:gsLst>
              <a:gs pos="23000">
                <a:schemeClr val="accent1">
                  <a:lumMod val="75000"/>
                  <a:alpha val="16000"/>
                </a:schemeClr>
              </a:gs>
              <a:gs pos="99000">
                <a:srgbClr val="000000">
                  <a:alpha val="45000"/>
                </a:srgbClr>
              </a:gs>
            </a:gsLst>
            <a:lin ang="21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714A2EB-A136-217D-7C35-B57C6FF6AEEC}"/>
              </a:ext>
            </a:extLst>
          </p:cNvPr>
          <p:cNvSpPr>
            <a:spLocks noGrp="1"/>
          </p:cNvSpPr>
          <p:nvPr>
            <p:ph type="title"/>
          </p:nvPr>
        </p:nvSpPr>
        <p:spPr>
          <a:xfrm>
            <a:off x="1383564" y="348865"/>
            <a:ext cx="9718111" cy="1576446"/>
          </a:xfrm>
        </p:spPr>
        <p:txBody>
          <a:bodyPr anchor="ctr">
            <a:normAutofit/>
          </a:bodyPr>
          <a:lstStyle/>
          <a:p>
            <a:r>
              <a:rPr lang="en-US" sz="4000">
                <a:solidFill>
                  <a:srgbClr val="FFFFFF"/>
                </a:solidFill>
              </a:rPr>
              <a:t>Trend Analysis by Region</a:t>
            </a:r>
            <a:endParaRPr lang="en-IN" sz="4000">
              <a:solidFill>
                <a:srgbClr val="FFFFFF"/>
              </a:solidFill>
            </a:endParaRPr>
          </a:p>
        </p:txBody>
      </p:sp>
      <p:sp>
        <p:nvSpPr>
          <p:cNvPr id="8" name="TextBox 7">
            <a:extLst>
              <a:ext uri="{FF2B5EF4-FFF2-40B4-BE49-F238E27FC236}">
                <a16:creationId xmlns:a16="http://schemas.microsoft.com/office/drawing/2014/main" id="{CB94E746-6301-43B7-91FE-2C570E5DDBF0}"/>
              </a:ext>
            </a:extLst>
          </p:cNvPr>
          <p:cNvSpPr txBox="1"/>
          <p:nvPr/>
        </p:nvSpPr>
        <p:spPr>
          <a:xfrm>
            <a:off x="880354" y="3236102"/>
            <a:ext cx="5679066" cy="2123658"/>
          </a:xfrm>
          <a:prstGeom prst="rect">
            <a:avLst/>
          </a:prstGeom>
          <a:noFill/>
        </p:spPr>
        <p:txBody>
          <a:bodyPr wrap="square" rtlCol="0">
            <a:spAutoFit/>
          </a:bodyPr>
          <a:lstStyle/>
          <a:p>
            <a:pPr marL="185738" indent="-185738" algn="just" defTabSz="594360">
              <a:spcAft>
                <a:spcPts val="600"/>
              </a:spcAft>
              <a:buFont typeface="Arial" panose="020B0604020202020204" pitchFamily="34" charset="0"/>
              <a:buChar char="•"/>
            </a:pPr>
            <a:r>
              <a:rPr lang="en-US" sz="1400" kern="1200" dirty="0">
                <a:solidFill>
                  <a:schemeClr val="tx1"/>
                </a:solidFill>
                <a:latin typeface="+mn-lt"/>
                <a:ea typeface="+mn-ea"/>
                <a:cs typeface="+mn-cs"/>
              </a:rPr>
              <a:t>Higher loan approval rates observed in semi-urban areas, compared to urban and rural areas.</a:t>
            </a:r>
          </a:p>
          <a:p>
            <a:pPr algn="just" defTabSz="594360">
              <a:spcAft>
                <a:spcPts val="600"/>
              </a:spcAft>
            </a:pPr>
            <a:endParaRPr lang="en-US" sz="1400" kern="1200" dirty="0">
              <a:solidFill>
                <a:schemeClr val="tx1"/>
              </a:solidFill>
              <a:latin typeface="+mn-lt"/>
              <a:ea typeface="+mn-ea"/>
              <a:cs typeface="+mn-cs"/>
            </a:endParaRPr>
          </a:p>
          <a:p>
            <a:pPr marL="185738" indent="-185738" algn="just" defTabSz="594360">
              <a:spcAft>
                <a:spcPts val="600"/>
              </a:spcAft>
              <a:buFont typeface="Arial" panose="020B0604020202020204" pitchFamily="34" charset="0"/>
              <a:buChar char="•"/>
            </a:pPr>
            <a:r>
              <a:rPr lang="en-US" sz="1400" kern="1200" dirty="0">
                <a:solidFill>
                  <a:schemeClr val="tx1"/>
                </a:solidFill>
                <a:latin typeface="+mn-lt"/>
                <a:ea typeface="+mn-ea"/>
                <a:cs typeface="+mn-cs"/>
              </a:rPr>
              <a:t>Across all regions, the common thread is the significance of a good credit history in influencing loan approval.</a:t>
            </a:r>
          </a:p>
          <a:p>
            <a:pPr algn="just" defTabSz="594360">
              <a:spcAft>
                <a:spcPts val="600"/>
              </a:spcAft>
            </a:pPr>
            <a:endParaRPr lang="en-US" sz="1400" kern="1200" dirty="0">
              <a:solidFill>
                <a:schemeClr val="tx1"/>
              </a:solidFill>
              <a:latin typeface="+mn-lt"/>
              <a:ea typeface="+mn-ea"/>
              <a:cs typeface="+mn-cs"/>
            </a:endParaRPr>
          </a:p>
          <a:p>
            <a:pPr marL="185738" indent="-185738" algn="just" defTabSz="594360">
              <a:spcAft>
                <a:spcPts val="600"/>
              </a:spcAft>
              <a:buFont typeface="Arial" panose="020B0604020202020204" pitchFamily="34" charset="0"/>
              <a:buChar char="•"/>
            </a:pPr>
            <a:r>
              <a:rPr lang="en-US" sz="1400" kern="1200" dirty="0">
                <a:solidFill>
                  <a:schemeClr val="tx1"/>
                </a:solidFill>
                <a:latin typeface="+mn-lt"/>
                <a:ea typeface="+mn-ea"/>
                <a:cs typeface="+mn-cs"/>
              </a:rPr>
              <a:t>While urban areas showcase higher approval rates, the impact of credit history remains consistent, emphasizing its importance.</a:t>
            </a:r>
            <a:endParaRPr lang="en-US" sz="2400" dirty="0"/>
          </a:p>
        </p:txBody>
      </p:sp>
      <p:graphicFrame>
        <p:nvGraphicFramePr>
          <p:cNvPr id="5" name="Chart 4">
            <a:extLst>
              <a:ext uri="{FF2B5EF4-FFF2-40B4-BE49-F238E27FC236}">
                <a16:creationId xmlns:a16="http://schemas.microsoft.com/office/drawing/2014/main" id="{DC16E7FB-B0B7-809B-4CDE-28C3F98DF7F5}"/>
              </a:ext>
            </a:extLst>
          </p:cNvPr>
          <p:cNvGraphicFramePr>
            <a:graphicFrameLocks/>
          </p:cNvGraphicFramePr>
          <p:nvPr>
            <p:extLst>
              <p:ext uri="{D42A27DB-BD31-4B8C-83A1-F6EECF244321}">
                <p14:modId xmlns:p14="http://schemas.microsoft.com/office/powerpoint/2010/main" val="382561777"/>
              </p:ext>
            </p:extLst>
          </p:nvPr>
        </p:nvGraphicFramePr>
        <p:xfrm>
          <a:off x="7087710" y="4181164"/>
          <a:ext cx="4587785" cy="2714536"/>
        </p:xfrm>
        <a:graphic>
          <a:graphicData uri="http://schemas.openxmlformats.org/drawingml/2006/chart">
            <c:chart xmlns:c="http://schemas.openxmlformats.org/drawingml/2006/chart" xmlns:r="http://schemas.openxmlformats.org/officeDocument/2006/relationships" r:id="rId2"/>
          </a:graphicData>
        </a:graphic>
      </p:graphicFrame>
      <p:pic>
        <p:nvPicPr>
          <p:cNvPr id="9" name="Picture 8">
            <a:extLst>
              <a:ext uri="{FF2B5EF4-FFF2-40B4-BE49-F238E27FC236}">
                <a16:creationId xmlns:a16="http://schemas.microsoft.com/office/drawing/2014/main" id="{7A1DB6B1-1E4B-DEBE-3D76-C89409F93FEE}"/>
              </a:ext>
            </a:extLst>
          </p:cNvPr>
          <p:cNvPicPr>
            <a:picLocks noChangeAspect="1"/>
          </p:cNvPicPr>
          <p:nvPr/>
        </p:nvPicPr>
        <p:blipFill>
          <a:blip r:embed="rId3"/>
          <a:stretch>
            <a:fillRect/>
          </a:stretch>
        </p:blipFill>
        <p:spPr>
          <a:xfrm>
            <a:off x="7339681" y="2246711"/>
            <a:ext cx="4335814" cy="1996602"/>
          </a:xfrm>
          <a:prstGeom prst="rect">
            <a:avLst/>
          </a:prstGeom>
        </p:spPr>
      </p:pic>
    </p:spTree>
    <p:extLst>
      <p:ext uri="{BB962C8B-B14F-4D97-AF65-F5344CB8AC3E}">
        <p14:creationId xmlns:p14="http://schemas.microsoft.com/office/powerpoint/2010/main" val="16750653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a:extLst>
            <a:ext uri="{FF2B5EF4-FFF2-40B4-BE49-F238E27FC236}">
              <a16:creationId xmlns:a16="http://schemas.microsoft.com/office/drawing/2014/main" id="{1136AD17-795E-EBA7-8289-3CC8B4532BD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641475E-614E-23C6-1795-2855C383C919}"/>
              </a:ext>
            </a:extLst>
          </p:cNvPr>
          <p:cNvSpPr>
            <a:spLocks noGrp="1"/>
          </p:cNvSpPr>
          <p:nvPr>
            <p:ph type="title"/>
          </p:nvPr>
        </p:nvSpPr>
        <p:spPr>
          <a:xfrm>
            <a:off x="0" y="0"/>
            <a:ext cx="12192000" cy="1226731"/>
          </a:xfrm>
          <a:solidFill>
            <a:schemeClr val="accent1">
              <a:lumMod val="75000"/>
            </a:schemeClr>
          </a:solidFill>
        </p:spPr>
        <p:txBody>
          <a:bodyPr/>
          <a:lstStyle/>
          <a:p>
            <a:r>
              <a:rPr lang="en-US" dirty="0">
                <a:solidFill>
                  <a:schemeClr val="bg1"/>
                </a:solidFill>
              </a:rPr>
              <a:t>Trend Analysis by Applicant &amp; Co-applicant Income</a:t>
            </a:r>
            <a:endParaRPr lang="en-IN" dirty="0">
              <a:solidFill>
                <a:schemeClr val="bg1"/>
              </a:solidFill>
            </a:endParaRPr>
          </a:p>
        </p:txBody>
      </p:sp>
      <p:pic>
        <p:nvPicPr>
          <p:cNvPr id="3" name="Content Placeholder 9">
            <a:extLst>
              <a:ext uri="{FF2B5EF4-FFF2-40B4-BE49-F238E27FC236}">
                <a16:creationId xmlns:a16="http://schemas.microsoft.com/office/drawing/2014/main" id="{8B8BB8D0-D502-4FF3-13FC-180E0EF98658}"/>
              </a:ext>
            </a:extLst>
          </p:cNvPr>
          <p:cNvPicPr>
            <a:picLocks noGrp="1" noChangeAspect="1"/>
          </p:cNvPicPr>
          <p:nvPr>
            <p:ph idx="1"/>
          </p:nvPr>
        </p:nvPicPr>
        <p:blipFill rotWithShape="1">
          <a:blip r:embed="rId2"/>
          <a:srcRect l="34082" r="32203"/>
          <a:stretch/>
        </p:blipFill>
        <p:spPr>
          <a:xfrm>
            <a:off x="8730138" y="3756587"/>
            <a:ext cx="3107366" cy="3101413"/>
          </a:xfrm>
        </p:spPr>
      </p:pic>
      <p:pic>
        <p:nvPicPr>
          <p:cNvPr id="5" name="Content Placeholder 9">
            <a:extLst>
              <a:ext uri="{FF2B5EF4-FFF2-40B4-BE49-F238E27FC236}">
                <a16:creationId xmlns:a16="http://schemas.microsoft.com/office/drawing/2014/main" id="{7DED611A-197E-A55A-6E4A-DB117F21F24A}"/>
              </a:ext>
            </a:extLst>
          </p:cNvPr>
          <p:cNvPicPr>
            <a:picLocks noChangeAspect="1"/>
          </p:cNvPicPr>
          <p:nvPr/>
        </p:nvPicPr>
        <p:blipFill rotWithShape="1">
          <a:blip r:embed="rId2"/>
          <a:srcRect r="65191"/>
          <a:stretch/>
        </p:blipFill>
        <p:spPr>
          <a:xfrm>
            <a:off x="5261832" y="3756587"/>
            <a:ext cx="3234714" cy="3126999"/>
          </a:xfrm>
          <a:prstGeom prst="rect">
            <a:avLst/>
          </a:prstGeom>
        </p:spPr>
      </p:pic>
      <mc:AlternateContent xmlns:mc="http://schemas.openxmlformats.org/markup-compatibility/2006">
        <mc:Choice xmlns:cx1="http://schemas.microsoft.com/office/drawing/2015/9/8/chartex" Requires="cx1">
          <p:graphicFrame>
            <p:nvGraphicFramePr>
              <p:cNvPr id="8" name="Chart 7" descr="Chart type: Histogram. Frequency of 'ApplicantIncome'&#10;&#10;Description automatically generated">
                <a:extLst>
                  <a:ext uri="{FF2B5EF4-FFF2-40B4-BE49-F238E27FC236}">
                    <a16:creationId xmlns:a16="http://schemas.microsoft.com/office/drawing/2014/main" id="{F5D4DE32-1B58-1A84-7D91-E1995E8C437A}"/>
                  </a:ext>
                </a:extLst>
              </p:cNvPr>
              <p:cNvGraphicFramePr/>
              <p:nvPr>
                <p:extLst>
                  <p:ext uri="{D42A27DB-BD31-4B8C-83A1-F6EECF244321}">
                    <p14:modId xmlns:p14="http://schemas.microsoft.com/office/powerpoint/2010/main" val="735285313"/>
                  </p:ext>
                </p:extLst>
              </p:nvPr>
            </p:nvGraphicFramePr>
            <p:xfrm>
              <a:off x="3648075" y="1226731"/>
              <a:ext cx="8453729" cy="2504270"/>
            </p:xfrm>
            <a:graphic>
              <a:graphicData uri="http://schemas.microsoft.com/office/drawing/2014/chartex">
                <cx:chart xmlns:cx="http://schemas.microsoft.com/office/drawing/2014/chartex" xmlns:r="http://schemas.openxmlformats.org/officeDocument/2006/relationships" r:id="rId3"/>
              </a:graphicData>
            </a:graphic>
          </p:graphicFrame>
        </mc:Choice>
        <mc:Fallback>
          <p:pic>
            <p:nvPicPr>
              <p:cNvPr id="8" name="Chart 7" descr="Chart type: Histogram. Frequency of 'ApplicantIncome'&#10;&#10;Description automatically generated">
                <a:extLst>
                  <a:ext uri="{FF2B5EF4-FFF2-40B4-BE49-F238E27FC236}">
                    <a16:creationId xmlns:a16="http://schemas.microsoft.com/office/drawing/2014/main" id="{F5D4DE32-1B58-1A84-7D91-E1995E8C437A}"/>
                  </a:ext>
                </a:extLst>
              </p:cNvPr>
              <p:cNvPicPr>
                <a:picLocks noGrp="1" noRot="1" noChangeAspect="1" noMove="1" noResize="1" noEditPoints="1" noAdjustHandles="1" noChangeArrowheads="1" noChangeShapeType="1"/>
              </p:cNvPicPr>
              <p:nvPr/>
            </p:nvPicPr>
            <p:blipFill>
              <a:blip r:embed="rId4"/>
              <a:stretch>
                <a:fillRect/>
              </a:stretch>
            </p:blipFill>
            <p:spPr>
              <a:xfrm>
                <a:off x="3648075" y="1226731"/>
                <a:ext cx="8453729" cy="2504270"/>
              </a:xfrm>
              <a:prstGeom prst="rect">
                <a:avLst/>
              </a:prstGeom>
            </p:spPr>
          </p:pic>
        </mc:Fallback>
      </mc:AlternateContent>
      <mc:AlternateContent xmlns:mc="http://schemas.openxmlformats.org/markup-compatibility/2006">
        <mc:Choice xmlns:cx1="http://schemas.microsoft.com/office/drawing/2015/9/8/chartex" Requires="cx1">
          <p:graphicFrame>
            <p:nvGraphicFramePr>
              <p:cNvPr id="9" name="Chart 8" descr="Chart type: Histogram. Frequency of 'LoanAmount'&#10;&#10;Description automatically generated">
                <a:extLst>
                  <a:ext uri="{FF2B5EF4-FFF2-40B4-BE49-F238E27FC236}">
                    <a16:creationId xmlns:a16="http://schemas.microsoft.com/office/drawing/2014/main" id="{8005F666-92CB-1C13-99DE-15D2FA1F8D22}"/>
                  </a:ext>
                </a:extLst>
              </p:cNvPr>
              <p:cNvGraphicFramePr/>
              <p:nvPr/>
            </p:nvGraphicFramePr>
            <p:xfrm>
              <a:off x="354496" y="3592477"/>
              <a:ext cx="4673744" cy="3126999"/>
            </p:xfrm>
            <a:graphic>
              <a:graphicData uri="http://schemas.microsoft.com/office/drawing/2014/chartex">
                <cx:chart xmlns:cx="http://schemas.microsoft.com/office/drawing/2014/chartex" xmlns:r="http://schemas.openxmlformats.org/officeDocument/2006/relationships" r:id="rId5"/>
              </a:graphicData>
            </a:graphic>
          </p:graphicFrame>
        </mc:Choice>
        <mc:Fallback>
          <p:pic>
            <p:nvPicPr>
              <p:cNvPr id="9" name="Chart 8" descr="Chart type: Histogram. Frequency of 'LoanAmount'&#10;&#10;Description automatically generated">
                <a:extLst>
                  <a:ext uri="{FF2B5EF4-FFF2-40B4-BE49-F238E27FC236}">
                    <a16:creationId xmlns:a16="http://schemas.microsoft.com/office/drawing/2014/main" id="{8005F666-92CB-1C13-99DE-15D2FA1F8D22}"/>
                  </a:ext>
                </a:extLst>
              </p:cNvPr>
              <p:cNvPicPr>
                <a:picLocks noGrp="1" noRot="1" noChangeAspect="1" noMove="1" noResize="1" noEditPoints="1" noAdjustHandles="1" noChangeArrowheads="1" noChangeShapeType="1"/>
              </p:cNvPicPr>
              <p:nvPr/>
            </p:nvPicPr>
            <p:blipFill>
              <a:blip r:embed="rId6"/>
              <a:stretch>
                <a:fillRect/>
              </a:stretch>
            </p:blipFill>
            <p:spPr>
              <a:xfrm>
                <a:off x="354496" y="3592477"/>
                <a:ext cx="4673744" cy="3126999"/>
              </a:xfrm>
              <a:prstGeom prst="rect">
                <a:avLst/>
              </a:prstGeom>
            </p:spPr>
          </p:pic>
        </mc:Fallback>
      </mc:AlternateContent>
      <p:sp>
        <p:nvSpPr>
          <p:cNvPr id="10" name="TextBox 9">
            <a:extLst>
              <a:ext uri="{FF2B5EF4-FFF2-40B4-BE49-F238E27FC236}">
                <a16:creationId xmlns:a16="http://schemas.microsoft.com/office/drawing/2014/main" id="{BE8F7FEF-305E-A248-AD7F-C03CE6913E5A}"/>
              </a:ext>
            </a:extLst>
          </p:cNvPr>
          <p:cNvSpPr txBox="1"/>
          <p:nvPr/>
        </p:nvSpPr>
        <p:spPr>
          <a:xfrm>
            <a:off x="533400" y="1788195"/>
            <a:ext cx="3114675" cy="1477328"/>
          </a:xfrm>
          <a:prstGeom prst="rect">
            <a:avLst/>
          </a:prstGeom>
          <a:noFill/>
        </p:spPr>
        <p:txBody>
          <a:bodyPr wrap="square" rtlCol="0">
            <a:spAutoFit/>
          </a:bodyPr>
          <a:lstStyle/>
          <a:p>
            <a:pPr algn="just"/>
            <a:r>
              <a:rPr lang="en-US" dirty="0"/>
              <a:t>Applicant &amp; Co-applicant Income has a direct correlation to loan approval with average being $3,599 and $1,278 respectively.</a:t>
            </a:r>
          </a:p>
        </p:txBody>
      </p:sp>
    </p:spTree>
    <p:extLst>
      <p:ext uri="{BB962C8B-B14F-4D97-AF65-F5344CB8AC3E}">
        <p14:creationId xmlns:p14="http://schemas.microsoft.com/office/powerpoint/2010/main" val="10268266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5">
                <a:lumMod val="5000"/>
                <a:lumOff val="95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lin ang="5400000" scaled="1"/>
          <a:tileRect/>
        </a:gradFill>
        <a:effectLst/>
      </p:bgPr>
    </p:bg>
    <p:spTree>
      <p:nvGrpSpPr>
        <p:cNvPr id="1" name="">
          <a:extLst>
            <a:ext uri="{FF2B5EF4-FFF2-40B4-BE49-F238E27FC236}">
              <a16:creationId xmlns:a16="http://schemas.microsoft.com/office/drawing/2014/main" id="{0C86E3F5-C00F-704B-E9D7-37AE62FDD4E8}"/>
            </a:ext>
          </a:extLst>
        </p:cNvPr>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BF0F4E97-E194-4493-885A-6C7C34A446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9CF7FE1C-8BC5-4B0C-A2BC-93AB72C90F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68100" y="-1"/>
            <a:ext cx="10423900" cy="5920155"/>
          </a:xfrm>
          <a:custGeom>
            <a:avLst/>
            <a:gdLst>
              <a:gd name="connsiteX0" fmla="*/ 10423900 w 10423900"/>
              <a:gd name="connsiteY0" fmla="*/ 0 h 5491534"/>
              <a:gd name="connsiteX1" fmla="*/ 3493157 w 10423900"/>
              <a:gd name="connsiteY1" fmla="*/ 0 h 5491534"/>
              <a:gd name="connsiteX2" fmla="*/ 3493018 w 10423900"/>
              <a:gd name="connsiteY2" fmla="*/ 31 h 5491534"/>
              <a:gd name="connsiteX3" fmla="*/ 3245493 w 10423900"/>
              <a:gd name="connsiteY3" fmla="*/ 104839 h 5491534"/>
              <a:gd name="connsiteX4" fmla="*/ 4434802 w 10423900"/>
              <a:gd name="connsiteY4" fmla="*/ 284558 h 5491534"/>
              <a:gd name="connsiteX5" fmla="*/ 4011937 w 10423900"/>
              <a:gd name="connsiteY5" fmla="*/ 395559 h 5491534"/>
              <a:gd name="connsiteX6" fmla="*/ 3573213 w 10423900"/>
              <a:gd name="connsiteY6" fmla="*/ 474847 h 5491534"/>
              <a:gd name="connsiteX7" fmla="*/ 3097489 w 10423900"/>
              <a:gd name="connsiteY7" fmla="*/ 532990 h 5491534"/>
              <a:gd name="connsiteX8" fmla="*/ 2664052 w 10423900"/>
              <a:gd name="connsiteY8" fmla="*/ 649279 h 5491534"/>
              <a:gd name="connsiteX9" fmla="*/ 3795218 w 10423900"/>
              <a:gd name="connsiteY9" fmla="*/ 696852 h 5491534"/>
              <a:gd name="connsiteX10" fmla="*/ 3208492 w 10423900"/>
              <a:gd name="connsiteY10" fmla="*/ 802568 h 5491534"/>
              <a:gd name="connsiteX11" fmla="*/ 2727483 w 10423900"/>
              <a:gd name="connsiteY11" fmla="*/ 939999 h 5491534"/>
              <a:gd name="connsiteX12" fmla="*/ 2389190 w 10423900"/>
              <a:gd name="connsiteY12" fmla="*/ 1003429 h 5491534"/>
              <a:gd name="connsiteX13" fmla="*/ 2029754 w 10423900"/>
              <a:gd name="connsiteY13" fmla="*/ 1019287 h 5491534"/>
              <a:gd name="connsiteX14" fmla="*/ 1945181 w 10423900"/>
              <a:gd name="connsiteY14" fmla="*/ 1119716 h 5491534"/>
              <a:gd name="connsiteX15" fmla="*/ 2056184 w 10423900"/>
              <a:gd name="connsiteY15" fmla="*/ 1225434 h 5491534"/>
              <a:gd name="connsiteX16" fmla="*/ 2225329 w 10423900"/>
              <a:gd name="connsiteY16" fmla="*/ 1236004 h 5491534"/>
              <a:gd name="connsiteX17" fmla="*/ 3234920 w 10423900"/>
              <a:gd name="connsiteY17" fmla="*/ 1262435 h 5491534"/>
              <a:gd name="connsiteX18" fmla="*/ 0 w 10423900"/>
              <a:gd name="connsiteY18" fmla="*/ 1495009 h 5491534"/>
              <a:gd name="connsiteX19" fmla="*/ 438724 w 10423900"/>
              <a:gd name="connsiteY19" fmla="*/ 1637728 h 5491534"/>
              <a:gd name="connsiteX20" fmla="*/ 586726 w 10423900"/>
              <a:gd name="connsiteY20" fmla="*/ 2028877 h 5491534"/>
              <a:gd name="connsiteX21" fmla="*/ 1125878 w 10423900"/>
              <a:gd name="connsiteY21" fmla="*/ 2250882 h 5491534"/>
              <a:gd name="connsiteX22" fmla="*/ 1474744 w 10423900"/>
              <a:gd name="connsiteY22" fmla="*/ 2330169 h 5491534"/>
              <a:gd name="connsiteX23" fmla="*/ 2272901 w 10423900"/>
              <a:gd name="connsiteY23" fmla="*/ 2446458 h 5491534"/>
              <a:gd name="connsiteX24" fmla="*/ 2389190 w 10423900"/>
              <a:gd name="connsiteY24" fmla="*/ 2636747 h 5491534"/>
              <a:gd name="connsiteX25" fmla="*/ 2489621 w 10423900"/>
              <a:gd name="connsiteY25" fmla="*/ 2848179 h 5491534"/>
              <a:gd name="connsiteX26" fmla="*/ 2701053 w 10423900"/>
              <a:gd name="connsiteY26" fmla="*/ 2985611 h 5491534"/>
              <a:gd name="connsiteX27" fmla="*/ 1057165 w 10423900"/>
              <a:gd name="connsiteY27" fmla="*/ 2964468 h 5491534"/>
              <a:gd name="connsiteX28" fmla="*/ 2912485 w 10423900"/>
              <a:gd name="connsiteY28" fmla="*/ 3408477 h 5491534"/>
              <a:gd name="connsiteX29" fmla="*/ 2748626 w 10423900"/>
              <a:gd name="connsiteY29" fmla="*/ 3582909 h 5491534"/>
              <a:gd name="connsiteX30" fmla="*/ 3763503 w 10423900"/>
              <a:gd name="connsiteY30" fmla="*/ 3820771 h 5491534"/>
              <a:gd name="connsiteX31" fmla="*/ 3219063 w 10423900"/>
              <a:gd name="connsiteY31" fmla="*/ 3847199 h 5491534"/>
              <a:gd name="connsiteX32" fmla="*/ 6385269 w 10423900"/>
              <a:gd name="connsiteY32" fmla="*/ 4840933 h 5491534"/>
              <a:gd name="connsiteX33" fmla="*/ 10285854 w 10423900"/>
              <a:gd name="connsiteY33" fmla="*/ 5471118 h 5491534"/>
              <a:gd name="connsiteX34" fmla="*/ 10423900 w 10423900"/>
              <a:gd name="connsiteY34" fmla="*/ 5491534 h 5491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3900" h="5491534">
                <a:moveTo>
                  <a:pt x="10423900" y="0"/>
                </a:moveTo>
                <a:lnTo>
                  <a:pt x="3493157" y="0"/>
                </a:lnTo>
                <a:lnTo>
                  <a:pt x="3493018" y="31"/>
                </a:lnTo>
                <a:cubicBezTo>
                  <a:pt x="3414969" y="12668"/>
                  <a:pt x="3328744" y="21588"/>
                  <a:pt x="3245493" y="104839"/>
                </a:cubicBezTo>
                <a:cubicBezTo>
                  <a:pt x="3668357" y="162984"/>
                  <a:pt x="4075366" y="51981"/>
                  <a:pt x="4434802" y="284558"/>
                </a:cubicBezTo>
                <a:cubicBezTo>
                  <a:pt x="4302656" y="400846"/>
                  <a:pt x="4154654" y="374416"/>
                  <a:pt x="4011937" y="395559"/>
                </a:cubicBezTo>
                <a:cubicBezTo>
                  <a:pt x="3863934" y="416704"/>
                  <a:pt x="3721217" y="453704"/>
                  <a:pt x="3573213" y="474847"/>
                </a:cubicBezTo>
                <a:cubicBezTo>
                  <a:pt x="3414639" y="501275"/>
                  <a:pt x="3256063" y="506562"/>
                  <a:pt x="3097489" y="532990"/>
                </a:cubicBezTo>
                <a:cubicBezTo>
                  <a:pt x="2965345" y="554135"/>
                  <a:pt x="2822627" y="517133"/>
                  <a:pt x="2664052" y="649279"/>
                </a:cubicBezTo>
                <a:cubicBezTo>
                  <a:pt x="3055203" y="744424"/>
                  <a:pt x="3409352" y="601706"/>
                  <a:pt x="3795218" y="696852"/>
                </a:cubicBezTo>
                <a:cubicBezTo>
                  <a:pt x="3567928" y="781425"/>
                  <a:pt x="3382924" y="754995"/>
                  <a:pt x="3208492" y="802568"/>
                </a:cubicBezTo>
                <a:cubicBezTo>
                  <a:pt x="3049916" y="850140"/>
                  <a:pt x="2859627" y="797282"/>
                  <a:pt x="2727483" y="939999"/>
                </a:cubicBezTo>
                <a:cubicBezTo>
                  <a:pt x="2627052" y="1051000"/>
                  <a:pt x="2521336" y="1066858"/>
                  <a:pt x="2389190" y="1003429"/>
                </a:cubicBezTo>
                <a:cubicBezTo>
                  <a:pt x="2272901" y="945284"/>
                  <a:pt x="2146043" y="961142"/>
                  <a:pt x="2029754" y="1019287"/>
                </a:cubicBezTo>
                <a:cubicBezTo>
                  <a:pt x="1987468" y="1040430"/>
                  <a:pt x="1945181" y="1066858"/>
                  <a:pt x="1945181" y="1119716"/>
                </a:cubicBezTo>
                <a:cubicBezTo>
                  <a:pt x="1945181" y="1193719"/>
                  <a:pt x="1998039" y="1214862"/>
                  <a:pt x="2056184" y="1225434"/>
                </a:cubicBezTo>
                <a:cubicBezTo>
                  <a:pt x="2109042" y="1236004"/>
                  <a:pt x="2172471" y="1246577"/>
                  <a:pt x="2225329" y="1236004"/>
                </a:cubicBezTo>
                <a:cubicBezTo>
                  <a:pt x="2563622" y="1177861"/>
                  <a:pt x="2896629" y="1273005"/>
                  <a:pt x="3234920" y="1262435"/>
                </a:cubicBezTo>
                <a:cubicBezTo>
                  <a:pt x="2172471" y="1489724"/>
                  <a:pt x="1099450" y="1415723"/>
                  <a:pt x="0" y="1495009"/>
                </a:cubicBezTo>
                <a:cubicBezTo>
                  <a:pt x="142717" y="1653583"/>
                  <a:pt x="327721" y="1521439"/>
                  <a:pt x="438724" y="1637728"/>
                </a:cubicBezTo>
                <a:cubicBezTo>
                  <a:pt x="333006" y="1880875"/>
                  <a:pt x="375293" y="2013020"/>
                  <a:pt x="586726" y="2028877"/>
                </a:cubicBezTo>
                <a:cubicBezTo>
                  <a:pt x="792873" y="2044734"/>
                  <a:pt x="1014877" y="1960161"/>
                  <a:pt x="1125878" y="2250882"/>
                </a:cubicBezTo>
                <a:cubicBezTo>
                  <a:pt x="1157593" y="2340740"/>
                  <a:pt x="1353170" y="2314312"/>
                  <a:pt x="1474744" y="2330169"/>
                </a:cubicBezTo>
                <a:cubicBezTo>
                  <a:pt x="1739034" y="2367170"/>
                  <a:pt x="2019183" y="2330169"/>
                  <a:pt x="2272901" y="2446458"/>
                </a:cubicBezTo>
                <a:cubicBezTo>
                  <a:pt x="2373332" y="2488744"/>
                  <a:pt x="2442048" y="2520459"/>
                  <a:pt x="2389190" y="2636747"/>
                </a:cubicBezTo>
                <a:cubicBezTo>
                  <a:pt x="2336332" y="2758321"/>
                  <a:pt x="2405048" y="2800607"/>
                  <a:pt x="2489621" y="2848179"/>
                </a:cubicBezTo>
                <a:cubicBezTo>
                  <a:pt x="2553051" y="2885180"/>
                  <a:pt x="2648195" y="2874609"/>
                  <a:pt x="2701053" y="2985611"/>
                </a:cubicBezTo>
                <a:cubicBezTo>
                  <a:pt x="2146043" y="2969753"/>
                  <a:pt x="1606888" y="2879895"/>
                  <a:pt x="1057165" y="2964468"/>
                </a:cubicBezTo>
                <a:cubicBezTo>
                  <a:pt x="1659748" y="3175900"/>
                  <a:pt x="2320474" y="3165328"/>
                  <a:pt x="2912485" y="3408477"/>
                </a:cubicBezTo>
                <a:cubicBezTo>
                  <a:pt x="2891342" y="3493050"/>
                  <a:pt x="2753911" y="3456048"/>
                  <a:pt x="2748626" y="3582909"/>
                </a:cubicBezTo>
                <a:cubicBezTo>
                  <a:pt x="3060489" y="3715055"/>
                  <a:pt x="3435782" y="3625195"/>
                  <a:pt x="3763503" y="3820771"/>
                </a:cubicBezTo>
                <a:cubicBezTo>
                  <a:pt x="3573213" y="3910629"/>
                  <a:pt x="3398782" y="3762626"/>
                  <a:pt x="3219063" y="3847199"/>
                </a:cubicBezTo>
                <a:cubicBezTo>
                  <a:pt x="3277208" y="3974060"/>
                  <a:pt x="5909545" y="4756360"/>
                  <a:pt x="6385269" y="4840933"/>
                </a:cubicBezTo>
                <a:cubicBezTo>
                  <a:pt x="7171204" y="4982659"/>
                  <a:pt x="9157515" y="5302348"/>
                  <a:pt x="10285854" y="5471118"/>
                </a:cubicBezTo>
                <a:lnTo>
                  <a:pt x="10423900" y="5491534"/>
                </a:lnTo>
                <a:close/>
              </a:path>
            </a:pathLst>
          </a:custGeom>
          <a:solidFill>
            <a:schemeClr val="bg2">
              <a:alpha val="50000"/>
            </a:schemeClr>
          </a:solidFill>
          <a:ln w="32707"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6A0FD61C-9E0C-7074-02DE-24AF67A9E9E4}"/>
              </a:ext>
            </a:extLst>
          </p:cNvPr>
          <p:cNvSpPr>
            <a:spLocks noGrp="1"/>
          </p:cNvSpPr>
          <p:nvPr>
            <p:ph type="title"/>
          </p:nvPr>
        </p:nvSpPr>
        <p:spPr>
          <a:xfrm>
            <a:off x="6211144" y="279754"/>
            <a:ext cx="5827643" cy="1511300"/>
          </a:xfrm>
        </p:spPr>
        <p:txBody>
          <a:bodyPr vert="horz" lIns="91440" tIns="45720" rIns="91440" bIns="45720" rtlCol="0" anchor="b">
            <a:normAutofit/>
          </a:bodyPr>
          <a:lstStyle/>
          <a:p>
            <a:r>
              <a:rPr lang="en-US" dirty="0">
                <a:solidFill>
                  <a:schemeClr val="accent5">
                    <a:lumMod val="75000"/>
                  </a:schemeClr>
                </a:solidFill>
                <a:latin typeface="Amasis MT Pro Black" panose="02040A04050005020304" pitchFamily="18" charset="0"/>
              </a:rPr>
              <a:t>Trend Analysis by </a:t>
            </a:r>
            <a:r>
              <a:rPr lang="en-US" dirty="0" err="1">
                <a:solidFill>
                  <a:schemeClr val="accent5">
                    <a:lumMod val="75000"/>
                  </a:schemeClr>
                </a:solidFill>
                <a:latin typeface="Amasis MT Pro Black" panose="02040A04050005020304" pitchFamily="18" charset="0"/>
              </a:rPr>
              <a:t>LoanAmount</a:t>
            </a:r>
            <a:endParaRPr lang="en-US" dirty="0">
              <a:solidFill>
                <a:schemeClr val="accent5">
                  <a:lumMod val="75000"/>
                </a:schemeClr>
              </a:solidFill>
              <a:latin typeface="Amasis MT Pro Black" panose="02040A04050005020304" pitchFamily="18" charset="0"/>
            </a:endParaRPr>
          </a:p>
        </p:txBody>
      </p:sp>
      <p:pic>
        <p:nvPicPr>
          <p:cNvPr id="9" name="Picture 8" descr="A screenshot of a computer&#10;&#10;Description automatically generated">
            <a:extLst>
              <a:ext uri="{FF2B5EF4-FFF2-40B4-BE49-F238E27FC236}">
                <a16:creationId xmlns:a16="http://schemas.microsoft.com/office/drawing/2014/main" id="{4A9996BC-FBFC-F497-AEA9-144B5DF7FA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2345" y="559838"/>
            <a:ext cx="5485520" cy="2166780"/>
          </a:xfrm>
          <a:prstGeom prst="rect">
            <a:avLst/>
          </a:prstGeom>
        </p:spPr>
      </p:pic>
      <p:pic>
        <p:nvPicPr>
          <p:cNvPr id="8" name="Content Placeholder 9">
            <a:extLst>
              <a:ext uri="{FF2B5EF4-FFF2-40B4-BE49-F238E27FC236}">
                <a16:creationId xmlns:a16="http://schemas.microsoft.com/office/drawing/2014/main" id="{228E6DCE-B182-354C-1EA0-C298CC5B6BD3}"/>
              </a:ext>
            </a:extLst>
          </p:cNvPr>
          <p:cNvPicPr>
            <a:picLocks noChangeAspect="1"/>
          </p:cNvPicPr>
          <p:nvPr/>
        </p:nvPicPr>
        <p:blipFill rotWithShape="1">
          <a:blip r:embed="rId3"/>
          <a:srcRect l="67477"/>
          <a:stretch/>
        </p:blipFill>
        <p:spPr>
          <a:xfrm>
            <a:off x="758511" y="3105037"/>
            <a:ext cx="3804158" cy="3947676"/>
          </a:xfrm>
          <a:prstGeom prst="rect">
            <a:avLst/>
          </a:prstGeom>
        </p:spPr>
      </p:pic>
      <p:sp>
        <p:nvSpPr>
          <p:cNvPr id="10" name="TextBox 9">
            <a:extLst>
              <a:ext uri="{FF2B5EF4-FFF2-40B4-BE49-F238E27FC236}">
                <a16:creationId xmlns:a16="http://schemas.microsoft.com/office/drawing/2014/main" id="{F4104A6C-3282-5272-03B4-B6D2FBB4C49A}"/>
              </a:ext>
            </a:extLst>
          </p:cNvPr>
          <p:cNvSpPr txBox="1"/>
          <p:nvPr/>
        </p:nvSpPr>
        <p:spPr>
          <a:xfrm>
            <a:off x="6102011" y="2339164"/>
            <a:ext cx="5827644" cy="4121149"/>
          </a:xfrm>
          <a:prstGeom prst="rect">
            <a:avLst/>
          </a:prstGeom>
        </p:spPr>
        <p:txBody>
          <a:bodyPr vert="horz" lIns="91440" tIns="45720" rIns="91440" bIns="45720" rtlCol="0" anchor="t">
            <a:normAutofit/>
          </a:bodyPr>
          <a:lstStyle/>
          <a:p>
            <a:pPr marL="285750" indent="-228600">
              <a:lnSpc>
                <a:spcPct val="90000"/>
              </a:lnSpc>
              <a:spcAft>
                <a:spcPts val="600"/>
              </a:spcAft>
              <a:buFont typeface="Arial" panose="020B0604020202020204" pitchFamily="34" charset="0"/>
              <a:buChar char="•"/>
            </a:pPr>
            <a:r>
              <a:rPr lang="en-US" sz="2000" dirty="0"/>
              <a:t>Average Loan Amount requested is $105.</a:t>
            </a:r>
          </a:p>
          <a:p>
            <a:pPr marL="285750" indent="-228600">
              <a:lnSpc>
                <a:spcPct val="90000"/>
              </a:lnSpc>
              <a:spcAft>
                <a:spcPts val="600"/>
              </a:spcAft>
              <a:buFont typeface="Arial" panose="020B0604020202020204" pitchFamily="34" charset="0"/>
              <a:buChar char="•"/>
            </a:pPr>
            <a:r>
              <a:rPr lang="en-US" sz="2000" dirty="0"/>
              <a:t>Applicant with lesser loan amount requested has higher chance of approval.</a:t>
            </a:r>
          </a:p>
          <a:p>
            <a:pPr marL="285750" indent="-228600">
              <a:lnSpc>
                <a:spcPct val="90000"/>
              </a:lnSpc>
              <a:spcAft>
                <a:spcPts val="600"/>
              </a:spcAft>
              <a:buFont typeface="Arial" panose="020B0604020202020204" pitchFamily="34" charset="0"/>
              <a:buChar char="•"/>
            </a:pPr>
            <a:r>
              <a:rPr lang="en-US" sz="2000" dirty="0"/>
              <a:t>Gradual decrease in approval rates with increasing loan amounts.</a:t>
            </a:r>
          </a:p>
        </p:txBody>
      </p:sp>
    </p:spTree>
    <p:extLst>
      <p:ext uri="{BB962C8B-B14F-4D97-AF65-F5344CB8AC3E}">
        <p14:creationId xmlns:p14="http://schemas.microsoft.com/office/powerpoint/2010/main" val="27469272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p:bgPr>
    </p:bg>
    <p:spTree>
      <p:nvGrpSpPr>
        <p:cNvPr id="1" name="">
          <a:extLst>
            <a:ext uri="{FF2B5EF4-FFF2-40B4-BE49-F238E27FC236}">
              <a16:creationId xmlns:a16="http://schemas.microsoft.com/office/drawing/2014/main" id="{60AED99C-E4C6-7F1A-04CE-1EF16B5A578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055557A-44B7-AF5B-EE14-617FD5C30FB8}"/>
              </a:ext>
            </a:extLst>
          </p:cNvPr>
          <p:cNvSpPr>
            <a:spLocks noGrp="1"/>
          </p:cNvSpPr>
          <p:nvPr>
            <p:ph type="title"/>
          </p:nvPr>
        </p:nvSpPr>
        <p:spPr>
          <a:xfrm>
            <a:off x="0" y="0"/>
            <a:ext cx="12192000" cy="1325563"/>
          </a:xfrm>
          <a:solidFill>
            <a:srgbClr val="0070C0"/>
          </a:solidFill>
          <a:ln>
            <a:noFill/>
          </a:ln>
        </p:spPr>
        <p:txBody>
          <a:bodyPr/>
          <a:lstStyle/>
          <a:p>
            <a:pPr algn="ctr"/>
            <a:r>
              <a:rPr lang="en-US" b="1" dirty="0">
                <a:solidFill>
                  <a:schemeClr val="bg1"/>
                </a:solidFill>
              </a:rPr>
              <a:t>Trend Analysis by Credit History</a:t>
            </a:r>
            <a:endParaRPr lang="en-IN" b="1" dirty="0">
              <a:solidFill>
                <a:schemeClr val="bg1"/>
              </a:solidFill>
            </a:endParaRPr>
          </a:p>
        </p:txBody>
      </p:sp>
      <p:graphicFrame>
        <p:nvGraphicFramePr>
          <p:cNvPr id="3" name="Chart 2">
            <a:extLst>
              <a:ext uri="{FF2B5EF4-FFF2-40B4-BE49-F238E27FC236}">
                <a16:creationId xmlns:a16="http://schemas.microsoft.com/office/drawing/2014/main" id="{25AB99A6-9AAD-C0F0-0253-6498BDCABEAD}"/>
              </a:ext>
            </a:extLst>
          </p:cNvPr>
          <p:cNvGraphicFramePr>
            <a:graphicFrameLocks/>
          </p:cNvGraphicFramePr>
          <p:nvPr>
            <p:extLst>
              <p:ext uri="{D42A27DB-BD31-4B8C-83A1-F6EECF244321}">
                <p14:modId xmlns:p14="http://schemas.microsoft.com/office/powerpoint/2010/main" val="1071910219"/>
              </p:ext>
            </p:extLst>
          </p:nvPr>
        </p:nvGraphicFramePr>
        <p:xfrm>
          <a:off x="363894" y="2554427"/>
          <a:ext cx="6004757" cy="2285999"/>
        </p:xfrm>
        <a:graphic>
          <a:graphicData uri="http://schemas.openxmlformats.org/drawingml/2006/chart">
            <c:chart xmlns:c="http://schemas.openxmlformats.org/drawingml/2006/chart" xmlns:r="http://schemas.openxmlformats.org/officeDocument/2006/relationships" r:id="rId2"/>
          </a:graphicData>
        </a:graphic>
      </p:graphicFrame>
      <p:sp>
        <p:nvSpPr>
          <p:cNvPr id="4" name="TextBox 3">
            <a:extLst>
              <a:ext uri="{FF2B5EF4-FFF2-40B4-BE49-F238E27FC236}">
                <a16:creationId xmlns:a16="http://schemas.microsoft.com/office/drawing/2014/main" id="{54429691-B93B-41B9-519F-DAFF5AAAF1AE}"/>
              </a:ext>
            </a:extLst>
          </p:cNvPr>
          <p:cNvSpPr txBox="1"/>
          <p:nvPr/>
        </p:nvSpPr>
        <p:spPr>
          <a:xfrm>
            <a:off x="6540760" y="1989266"/>
            <a:ext cx="5001207" cy="3416320"/>
          </a:xfrm>
          <a:prstGeom prst="rect">
            <a:avLst/>
          </a:prstGeom>
          <a:noFill/>
        </p:spPr>
        <p:txBody>
          <a:bodyPr wrap="square" rtlCol="0">
            <a:spAutoFit/>
          </a:bodyPr>
          <a:lstStyle/>
          <a:p>
            <a:pPr marL="285750" indent="-285750" algn="just">
              <a:buFont typeface="Arial" panose="020B0604020202020204" pitchFamily="34" charset="0"/>
              <a:buChar char="•"/>
            </a:pPr>
            <a:r>
              <a:rPr lang="en-US" dirty="0"/>
              <a:t>Higher approval rates observed for applicants with a positive credit history.</a:t>
            </a:r>
          </a:p>
          <a:p>
            <a:pPr algn="just"/>
            <a:endParaRPr lang="en-US" dirty="0"/>
          </a:p>
          <a:p>
            <a:pPr marL="285750" indent="-285750" algn="just">
              <a:buFont typeface="Arial" panose="020B0604020202020204" pitchFamily="34" charset="0"/>
              <a:buChar char="•"/>
            </a:pPr>
            <a:r>
              <a:rPr lang="en-US" dirty="0"/>
              <a:t>The trend remains robust across various demographics, including gender, education, and region.</a:t>
            </a:r>
          </a:p>
          <a:p>
            <a:pPr algn="just"/>
            <a:endParaRPr lang="en-US" dirty="0"/>
          </a:p>
          <a:p>
            <a:pPr marL="285750" indent="-285750" algn="just">
              <a:buFont typeface="Arial" panose="020B0604020202020204" pitchFamily="34" charset="0"/>
              <a:buChar char="•"/>
            </a:pPr>
            <a:r>
              <a:rPr lang="en-US" dirty="0"/>
              <a:t>Higher approval rates observed for applicants with a positive credit history.</a:t>
            </a:r>
          </a:p>
          <a:p>
            <a:pPr algn="just"/>
            <a:endParaRPr lang="en-US" dirty="0"/>
          </a:p>
          <a:p>
            <a:pPr marL="285750" indent="-285750" algn="just">
              <a:buFont typeface="Arial" panose="020B0604020202020204" pitchFamily="34" charset="0"/>
              <a:buChar char="•"/>
            </a:pPr>
            <a:r>
              <a:rPr lang="en-US" dirty="0"/>
              <a:t>Findings validate the importance of considering credit history in the loan approval process.</a:t>
            </a:r>
            <a:endParaRPr lang="en-IN" dirty="0"/>
          </a:p>
        </p:txBody>
      </p:sp>
    </p:spTree>
    <p:extLst>
      <p:ext uri="{BB962C8B-B14F-4D97-AF65-F5344CB8AC3E}">
        <p14:creationId xmlns:p14="http://schemas.microsoft.com/office/powerpoint/2010/main" val="34378205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a:gsLst>
            <a:gs pos="0">
              <a:schemeClr val="accent5">
                <a:lumMod val="5000"/>
                <a:lumOff val="95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lin ang="5400000" scaled="1"/>
        </a:gra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1">
            <a:extLst>
              <a:ext uri="{FF2B5EF4-FFF2-40B4-BE49-F238E27FC236}">
                <a16:creationId xmlns:a16="http://schemas.microsoft.com/office/drawing/2014/main" id="{B92EC733-B8D9-7692-56A7-1B674FD7E2F0}"/>
              </a:ext>
            </a:extLst>
          </p:cNvPr>
          <p:cNvSpPr>
            <a:spLocks noGrp="1"/>
          </p:cNvSpPr>
          <p:nvPr>
            <p:ph type="title"/>
          </p:nvPr>
        </p:nvSpPr>
        <p:spPr>
          <a:xfrm>
            <a:off x="1371597" y="348865"/>
            <a:ext cx="10044023" cy="877729"/>
          </a:xfrm>
        </p:spPr>
        <p:txBody>
          <a:bodyPr anchor="ctr">
            <a:normAutofit/>
          </a:bodyPr>
          <a:lstStyle/>
          <a:p>
            <a:r>
              <a:rPr lang="en-US" sz="4000">
                <a:solidFill>
                  <a:srgbClr val="FFFFFF"/>
                </a:solidFill>
              </a:rPr>
              <a:t>Insights from Analysis</a:t>
            </a:r>
            <a:endParaRPr lang="en-IN" sz="4000">
              <a:solidFill>
                <a:srgbClr val="FFFFFF"/>
              </a:solidFill>
            </a:endParaRPr>
          </a:p>
        </p:txBody>
      </p:sp>
      <p:graphicFrame>
        <p:nvGraphicFramePr>
          <p:cNvPr id="4" name="Content Placeholder 6">
            <a:extLst>
              <a:ext uri="{FF2B5EF4-FFF2-40B4-BE49-F238E27FC236}">
                <a16:creationId xmlns:a16="http://schemas.microsoft.com/office/drawing/2014/main" id="{C232C0B6-5CE0-8BD9-0E6F-B68FDEDB552F}"/>
              </a:ext>
            </a:extLst>
          </p:cNvPr>
          <p:cNvGraphicFramePr>
            <a:graphicFrameLocks/>
          </p:cNvGraphicFramePr>
          <p:nvPr>
            <p:extLst>
              <p:ext uri="{D42A27DB-BD31-4B8C-83A1-F6EECF244321}">
                <p14:modId xmlns:p14="http://schemas.microsoft.com/office/powerpoint/2010/main" val="292958026"/>
              </p:ext>
            </p:extLst>
          </p:nvPr>
        </p:nvGraphicFramePr>
        <p:xfrm>
          <a:off x="5053849" y="2112579"/>
          <a:ext cx="5875352"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Box 5">
            <a:extLst>
              <a:ext uri="{FF2B5EF4-FFF2-40B4-BE49-F238E27FC236}">
                <a16:creationId xmlns:a16="http://schemas.microsoft.com/office/drawing/2014/main" id="{83816CD9-5F97-6B39-EF34-9634849AD1AE}"/>
              </a:ext>
            </a:extLst>
          </p:cNvPr>
          <p:cNvSpPr txBox="1"/>
          <p:nvPr/>
        </p:nvSpPr>
        <p:spPr>
          <a:xfrm>
            <a:off x="400332" y="1954042"/>
            <a:ext cx="4404934" cy="4555093"/>
          </a:xfrm>
          <a:prstGeom prst="rect">
            <a:avLst/>
          </a:prstGeom>
          <a:noFill/>
        </p:spPr>
        <p:txBody>
          <a:bodyPr wrap="square" rtlCol="0">
            <a:spAutoFit/>
          </a:bodyPr>
          <a:lstStyle/>
          <a:p>
            <a:pPr marL="237173" indent="-237173" algn="just" defTabSz="758952">
              <a:spcAft>
                <a:spcPts val="600"/>
              </a:spcAft>
              <a:buFont typeface="Arial" panose="020B0604020202020204" pitchFamily="34" charset="0"/>
              <a:buChar char="•"/>
            </a:pPr>
            <a:r>
              <a:rPr lang="en-US" sz="1600" b="1" kern="1200" dirty="0">
                <a:solidFill>
                  <a:schemeClr val="tx1"/>
                </a:solidFill>
                <a:latin typeface="+mn-lt"/>
                <a:ea typeface="+mn-ea"/>
                <a:cs typeface="+mn-cs"/>
              </a:rPr>
              <a:t>Gender Impact:</a:t>
            </a:r>
          </a:p>
          <a:p>
            <a:pPr algn="just" defTabSz="758952">
              <a:spcAft>
                <a:spcPts val="600"/>
              </a:spcAft>
            </a:pPr>
            <a:r>
              <a:rPr lang="en-US" sz="1600" kern="1200" dirty="0">
                <a:solidFill>
                  <a:schemeClr val="tx1"/>
                </a:solidFill>
                <a:latin typeface="+mn-lt"/>
                <a:ea typeface="+mn-ea"/>
                <a:cs typeface="+mn-cs"/>
              </a:rPr>
              <a:t>Male applicants demonstrate a higher likelihood of loan approval compared to female applicants.</a:t>
            </a:r>
          </a:p>
          <a:p>
            <a:pPr marL="237173" indent="-237173" algn="just" defTabSz="758952">
              <a:spcAft>
                <a:spcPts val="600"/>
              </a:spcAft>
              <a:buFont typeface="Arial" panose="020B0604020202020204" pitchFamily="34" charset="0"/>
              <a:buChar char="•"/>
            </a:pPr>
            <a:endParaRPr lang="en-US" sz="1600" kern="1200" dirty="0">
              <a:solidFill>
                <a:schemeClr val="tx1"/>
              </a:solidFill>
              <a:latin typeface="+mn-lt"/>
              <a:ea typeface="+mn-ea"/>
              <a:cs typeface="+mn-cs"/>
            </a:endParaRPr>
          </a:p>
          <a:p>
            <a:pPr marL="237173" indent="-237173" algn="just" defTabSz="758952">
              <a:spcAft>
                <a:spcPts val="600"/>
              </a:spcAft>
              <a:buFont typeface="Arial" panose="020B0604020202020204" pitchFamily="34" charset="0"/>
              <a:buChar char="•"/>
            </a:pPr>
            <a:r>
              <a:rPr lang="en-US" sz="1600" b="1" kern="1200" dirty="0">
                <a:solidFill>
                  <a:schemeClr val="tx1"/>
                </a:solidFill>
                <a:latin typeface="+mn-lt"/>
                <a:ea typeface="+mn-ea"/>
                <a:cs typeface="+mn-cs"/>
              </a:rPr>
              <a:t>Income Influence:</a:t>
            </a:r>
          </a:p>
          <a:p>
            <a:pPr algn="just" defTabSz="758952">
              <a:spcAft>
                <a:spcPts val="600"/>
              </a:spcAft>
            </a:pPr>
            <a:r>
              <a:rPr lang="en-US" sz="1600" kern="1200" dirty="0">
                <a:solidFill>
                  <a:schemeClr val="tx1"/>
                </a:solidFill>
                <a:latin typeface="+mn-lt"/>
                <a:ea typeface="+mn-ea"/>
                <a:cs typeface="+mn-cs"/>
              </a:rPr>
              <a:t>Applicants with higher income levels exhibit a greater chance of loan approval.</a:t>
            </a:r>
          </a:p>
          <a:p>
            <a:pPr marL="237173" indent="-237173" algn="just" defTabSz="758952">
              <a:spcAft>
                <a:spcPts val="600"/>
              </a:spcAft>
              <a:buFont typeface="Arial" panose="020B0604020202020204" pitchFamily="34" charset="0"/>
              <a:buChar char="•"/>
            </a:pPr>
            <a:endParaRPr lang="en-US" sz="1600" kern="1200" dirty="0">
              <a:solidFill>
                <a:schemeClr val="tx1"/>
              </a:solidFill>
              <a:latin typeface="+mn-lt"/>
              <a:ea typeface="+mn-ea"/>
              <a:cs typeface="+mn-cs"/>
            </a:endParaRPr>
          </a:p>
          <a:p>
            <a:pPr marL="237173" indent="-237173" algn="just" defTabSz="758952">
              <a:spcAft>
                <a:spcPts val="600"/>
              </a:spcAft>
              <a:buFont typeface="Arial" panose="020B0604020202020204" pitchFamily="34" charset="0"/>
              <a:buChar char="•"/>
            </a:pPr>
            <a:r>
              <a:rPr lang="en-US" sz="1600" b="1" kern="1200" dirty="0">
                <a:solidFill>
                  <a:schemeClr val="tx1"/>
                </a:solidFill>
                <a:latin typeface="+mn-lt"/>
                <a:ea typeface="+mn-ea"/>
                <a:cs typeface="+mn-cs"/>
              </a:rPr>
              <a:t>Credit History Significance:</a:t>
            </a:r>
          </a:p>
          <a:p>
            <a:pPr algn="just" defTabSz="758952">
              <a:spcAft>
                <a:spcPts val="600"/>
              </a:spcAft>
            </a:pPr>
            <a:r>
              <a:rPr lang="en-US" sz="1600" kern="1200" dirty="0">
                <a:solidFill>
                  <a:schemeClr val="tx1"/>
                </a:solidFill>
                <a:latin typeface="+mn-lt"/>
                <a:ea typeface="+mn-ea"/>
                <a:cs typeface="+mn-cs"/>
              </a:rPr>
              <a:t>A positive credit history significantly increases the likelihood of loan approval.</a:t>
            </a:r>
          </a:p>
          <a:p>
            <a:pPr marL="237173" indent="-237173" algn="just" defTabSz="758952">
              <a:spcAft>
                <a:spcPts val="600"/>
              </a:spcAft>
              <a:buFont typeface="Arial" panose="020B0604020202020204" pitchFamily="34" charset="0"/>
              <a:buChar char="•"/>
            </a:pPr>
            <a:endParaRPr lang="en-US" sz="1600" kern="1200" dirty="0">
              <a:solidFill>
                <a:schemeClr val="tx1"/>
              </a:solidFill>
              <a:latin typeface="+mn-lt"/>
              <a:ea typeface="+mn-ea"/>
              <a:cs typeface="+mn-cs"/>
            </a:endParaRPr>
          </a:p>
          <a:p>
            <a:pPr marL="237173" indent="-237173" algn="just" defTabSz="758952">
              <a:spcAft>
                <a:spcPts val="600"/>
              </a:spcAft>
              <a:buFont typeface="Arial" panose="020B0604020202020204" pitchFamily="34" charset="0"/>
              <a:buChar char="•"/>
            </a:pPr>
            <a:r>
              <a:rPr lang="en-US" sz="1600" b="1" kern="1200" dirty="0">
                <a:solidFill>
                  <a:schemeClr val="tx1"/>
                </a:solidFill>
                <a:latin typeface="+mn-lt"/>
                <a:ea typeface="+mn-ea"/>
                <a:cs typeface="+mn-cs"/>
              </a:rPr>
              <a:t>Loan Amount Request:</a:t>
            </a:r>
          </a:p>
          <a:p>
            <a:pPr algn="just" defTabSz="758952">
              <a:spcAft>
                <a:spcPts val="600"/>
              </a:spcAft>
            </a:pPr>
            <a:r>
              <a:rPr lang="en-US" sz="1600" kern="1200" dirty="0">
                <a:solidFill>
                  <a:schemeClr val="tx1"/>
                </a:solidFill>
                <a:latin typeface="+mn-lt"/>
                <a:ea typeface="+mn-ea"/>
                <a:cs typeface="+mn-cs"/>
              </a:rPr>
              <a:t>Lower loan amount requests correlate with a higher chance of loan approval.</a:t>
            </a:r>
            <a:endParaRPr lang="en-IN" sz="2000" dirty="0"/>
          </a:p>
        </p:txBody>
      </p:sp>
    </p:spTree>
    <p:extLst>
      <p:ext uri="{BB962C8B-B14F-4D97-AF65-F5344CB8AC3E}">
        <p14:creationId xmlns:p14="http://schemas.microsoft.com/office/powerpoint/2010/main" val="25595061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1" name="Rectangle 10">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AAF01CA-2DA3-8E57-1580-3FAA70C118B8}"/>
              </a:ext>
            </a:extLst>
          </p:cNvPr>
          <p:cNvSpPr>
            <a:spLocks noGrp="1"/>
          </p:cNvSpPr>
          <p:nvPr>
            <p:ph type="title"/>
          </p:nvPr>
        </p:nvSpPr>
        <p:spPr>
          <a:xfrm>
            <a:off x="-6828" y="-1"/>
            <a:ext cx="6096001" cy="2285999"/>
          </a:xfrm>
          <a:solidFill>
            <a:schemeClr val="accent1">
              <a:lumMod val="75000"/>
            </a:schemeClr>
          </a:solidFill>
        </p:spPr>
        <p:txBody>
          <a:bodyPr anchor="ctr">
            <a:normAutofit/>
          </a:bodyPr>
          <a:lstStyle/>
          <a:p>
            <a:pPr algn="ctr"/>
            <a:r>
              <a:rPr lang="en-US" sz="4000" b="1" spc="600" dirty="0">
                <a:solidFill>
                  <a:schemeClr val="bg1"/>
                </a:solidFill>
                <a:latin typeface="Cambria" panose="02040503050406030204" pitchFamily="18" charset="0"/>
                <a:ea typeface="Cambria" panose="02040503050406030204" pitchFamily="18" charset="0"/>
              </a:rPr>
              <a:t>Agenda</a:t>
            </a:r>
            <a:endParaRPr lang="en-IN" sz="4000" b="1" spc="600" dirty="0">
              <a:solidFill>
                <a:schemeClr val="bg1"/>
              </a:solidFill>
              <a:latin typeface="Cambria" panose="02040503050406030204" pitchFamily="18" charset="0"/>
              <a:ea typeface="Cambria" panose="02040503050406030204" pitchFamily="18" charset="0"/>
            </a:endParaRPr>
          </a:p>
        </p:txBody>
      </p:sp>
      <p:sp>
        <p:nvSpPr>
          <p:cNvPr id="3" name="Content Placeholder 2">
            <a:extLst>
              <a:ext uri="{FF2B5EF4-FFF2-40B4-BE49-F238E27FC236}">
                <a16:creationId xmlns:a16="http://schemas.microsoft.com/office/drawing/2014/main" id="{00347FF5-72AE-0605-034B-9CC294AB8671}"/>
              </a:ext>
            </a:extLst>
          </p:cNvPr>
          <p:cNvSpPr>
            <a:spLocks noGrp="1"/>
          </p:cNvSpPr>
          <p:nvPr>
            <p:ph idx="1"/>
          </p:nvPr>
        </p:nvSpPr>
        <p:spPr>
          <a:xfrm>
            <a:off x="761802" y="2743200"/>
            <a:ext cx="4646905" cy="3613149"/>
          </a:xfrm>
        </p:spPr>
        <p:txBody>
          <a:bodyPr anchor="ctr">
            <a:normAutofit fontScale="70000" lnSpcReduction="20000"/>
          </a:bodyPr>
          <a:lstStyle/>
          <a:p>
            <a:r>
              <a:rPr lang="en-US" sz="2000" dirty="0"/>
              <a:t>Introduction</a:t>
            </a:r>
          </a:p>
          <a:p>
            <a:r>
              <a:rPr lang="en-US" sz="2000" dirty="0"/>
              <a:t>Problem Statement</a:t>
            </a:r>
          </a:p>
          <a:p>
            <a:r>
              <a:rPr lang="en-US" sz="2000" dirty="0"/>
              <a:t>Data Overview</a:t>
            </a:r>
          </a:p>
          <a:p>
            <a:r>
              <a:rPr lang="en-US" sz="2000" dirty="0"/>
              <a:t>Hypothesis</a:t>
            </a:r>
          </a:p>
          <a:p>
            <a:r>
              <a:rPr lang="en-US" sz="2000" dirty="0"/>
              <a:t>Analysis Overview</a:t>
            </a:r>
          </a:p>
          <a:p>
            <a:r>
              <a:rPr lang="en-US" sz="2000" dirty="0"/>
              <a:t>Excel Analysis</a:t>
            </a:r>
          </a:p>
          <a:p>
            <a:r>
              <a:rPr lang="en-US" sz="2000" dirty="0"/>
              <a:t>SQL</a:t>
            </a:r>
          </a:p>
          <a:p>
            <a:r>
              <a:rPr lang="en-US" sz="2000" dirty="0"/>
              <a:t>Python (Logistic Regression)</a:t>
            </a:r>
          </a:p>
          <a:p>
            <a:r>
              <a:rPr lang="en-US" sz="2000" dirty="0"/>
              <a:t>Trends from the Data</a:t>
            </a:r>
          </a:p>
          <a:p>
            <a:r>
              <a:rPr lang="en-US" sz="2000" dirty="0"/>
              <a:t>Insights from the Analysis</a:t>
            </a:r>
          </a:p>
          <a:p>
            <a:r>
              <a:rPr lang="en-US" sz="2000" dirty="0"/>
              <a:t>Power BI Dashboard</a:t>
            </a:r>
          </a:p>
          <a:p>
            <a:r>
              <a:rPr lang="en-US" sz="2000" dirty="0"/>
              <a:t>Recommendations</a:t>
            </a:r>
          </a:p>
          <a:p>
            <a:r>
              <a:rPr lang="en-US" sz="2000" dirty="0"/>
              <a:t>Conclusion</a:t>
            </a:r>
            <a:endParaRPr lang="en-IN" sz="2000" dirty="0"/>
          </a:p>
        </p:txBody>
      </p:sp>
      <p:pic>
        <p:nvPicPr>
          <p:cNvPr id="5" name="Picture 4" descr="Magnifying glass showing decling performance">
            <a:extLst>
              <a:ext uri="{FF2B5EF4-FFF2-40B4-BE49-F238E27FC236}">
                <a16:creationId xmlns:a16="http://schemas.microsoft.com/office/drawing/2014/main" id="{F4318E65-84A4-B35F-B9CD-2F8C8CE1E089}"/>
              </a:ext>
            </a:extLst>
          </p:cNvPr>
          <p:cNvPicPr>
            <a:picLocks noChangeAspect="1"/>
          </p:cNvPicPr>
          <p:nvPr/>
        </p:nvPicPr>
        <p:blipFill rotWithShape="1">
          <a:blip r:embed="rId2"/>
          <a:srcRect l="5018" r="35581" b="-2"/>
          <a:stretch/>
        </p:blipFill>
        <p:spPr>
          <a:xfrm>
            <a:off x="6096000" y="1"/>
            <a:ext cx="6102825" cy="6858000"/>
          </a:xfrm>
          <a:prstGeom prst="rect">
            <a:avLst/>
          </a:prstGeom>
        </p:spPr>
      </p:pic>
    </p:spTree>
    <p:extLst>
      <p:ext uri="{BB962C8B-B14F-4D97-AF65-F5344CB8AC3E}">
        <p14:creationId xmlns:p14="http://schemas.microsoft.com/office/powerpoint/2010/main" val="2227787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5">
                <a:lumMod val="5000"/>
                <a:lumOff val="95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lin ang="5400000" scaled="1"/>
          <a:tileRect/>
        </a:gra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A95671B-3CC6-4792-9114-B74FAEA224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EBC1062-9060-B65A-8E8A-2675D5818856}"/>
              </a:ext>
            </a:extLst>
          </p:cNvPr>
          <p:cNvSpPr>
            <a:spLocks noGrp="1"/>
          </p:cNvSpPr>
          <p:nvPr>
            <p:ph type="title"/>
          </p:nvPr>
        </p:nvSpPr>
        <p:spPr>
          <a:xfrm>
            <a:off x="1008184" y="174032"/>
            <a:ext cx="10175631" cy="1111843"/>
          </a:xfrm>
        </p:spPr>
        <p:txBody>
          <a:bodyPr anchor="ctr">
            <a:normAutofit fontScale="90000"/>
          </a:bodyPr>
          <a:lstStyle/>
          <a:p>
            <a:pPr algn="ctr"/>
            <a:r>
              <a:rPr lang="en-US" sz="4000" dirty="0">
                <a:solidFill>
                  <a:srgbClr val="002060"/>
                </a:solidFill>
                <a:latin typeface="Cambria" panose="02040503050406030204" pitchFamily="18" charset="0"/>
                <a:ea typeface="Cambria" panose="02040503050406030204" pitchFamily="18" charset="0"/>
              </a:rPr>
              <a:t>Effects of Financial Background on Loan Approval</a:t>
            </a:r>
            <a:endParaRPr lang="en-IN" sz="4000" dirty="0">
              <a:solidFill>
                <a:srgbClr val="002060"/>
              </a:solidFill>
              <a:latin typeface="Cambria" panose="02040503050406030204" pitchFamily="18" charset="0"/>
              <a:ea typeface="Cambria" panose="02040503050406030204" pitchFamily="18" charset="0"/>
            </a:endParaRPr>
          </a:p>
        </p:txBody>
      </p:sp>
      <p:sp>
        <p:nvSpPr>
          <p:cNvPr id="3" name="Content Placeholder 2">
            <a:extLst>
              <a:ext uri="{FF2B5EF4-FFF2-40B4-BE49-F238E27FC236}">
                <a16:creationId xmlns:a16="http://schemas.microsoft.com/office/drawing/2014/main" id="{2E1F0F69-CEE0-C63D-3DBA-24E900674B4A}"/>
              </a:ext>
            </a:extLst>
          </p:cNvPr>
          <p:cNvSpPr>
            <a:spLocks noGrp="1"/>
          </p:cNvSpPr>
          <p:nvPr>
            <p:ph idx="1"/>
          </p:nvPr>
        </p:nvSpPr>
        <p:spPr>
          <a:xfrm>
            <a:off x="1008184" y="1459907"/>
            <a:ext cx="10175630" cy="767904"/>
          </a:xfrm>
        </p:spPr>
        <p:txBody>
          <a:bodyPr anchor="ctr">
            <a:normAutofit/>
          </a:bodyPr>
          <a:lstStyle/>
          <a:p>
            <a:pPr algn="ctr"/>
            <a:r>
              <a:rPr lang="en-US" sz="1700"/>
              <a:t>Applicants with higher income has higher chances of loan approval along with their co-applicant income.</a:t>
            </a:r>
          </a:p>
          <a:p>
            <a:pPr algn="ctr"/>
            <a:r>
              <a:rPr lang="en-US" sz="1700"/>
              <a:t>Average Applicant Income was $3,599 and the average loan amount asked was $105.</a:t>
            </a:r>
          </a:p>
        </p:txBody>
      </p:sp>
      <mc:AlternateContent xmlns:mc="http://schemas.openxmlformats.org/markup-compatibility/2006">
        <mc:Choice xmlns:cx1="http://schemas.microsoft.com/office/drawing/2015/9/8/chartex" Requires="cx1">
          <p:graphicFrame>
            <p:nvGraphicFramePr>
              <p:cNvPr id="5" name="Chart 4" descr="Chart type: Histogram. Frequency of 'ApplicantIncome'&#10;&#10;Description automatically generated">
                <a:extLst>
                  <a:ext uri="{FF2B5EF4-FFF2-40B4-BE49-F238E27FC236}">
                    <a16:creationId xmlns:a16="http://schemas.microsoft.com/office/drawing/2014/main" id="{B7731CC2-9909-4CCC-B291-4F58874BFBF9}"/>
                  </a:ext>
                </a:extLst>
              </p:cNvPr>
              <p:cNvGraphicFramePr/>
              <p:nvPr>
                <p:extLst>
                  <p:ext uri="{D42A27DB-BD31-4B8C-83A1-F6EECF244321}">
                    <p14:modId xmlns:p14="http://schemas.microsoft.com/office/powerpoint/2010/main" val="1091672098"/>
                  </p:ext>
                </p:extLst>
              </p:nvPr>
            </p:nvGraphicFramePr>
            <p:xfrm>
              <a:off x="835154" y="2405149"/>
              <a:ext cx="10515595" cy="3899393"/>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5" name="Chart 4" descr="Chart type: Histogram. Frequency of 'ApplicantIncome'&#10;&#10;Description automatically generated">
                <a:extLst>
                  <a:ext uri="{FF2B5EF4-FFF2-40B4-BE49-F238E27FC236}">
                    <a16:creationId xmlns:a16="http://schemas.microsoft.com/office/drawing/2014/main" id="{B7731CC2-9909-4CCC-B291-4F58874BFBF9}"/>
                  </a:ext>
                </a:extLst>
              </p:cNvPr>
              <p:cNvPicPr>
                <a:picLocks noGrp="1" noRot="1" noChangeAspect="1" noMove="1" noResize="1" noEditPoints="1" noAdjustHandles="1" noChangeArrowheads="1" noChangeShapeType="1"/>
              </p:cNvPicPr>
              <p:nvPr/>
            </p:nvPicPr>
            <p:blipFill>
              <a:blip r:embed="rId3"/>
              <a:stretch>
                <a:fillRect/>
              </a:stretch>
            </p:blipFill>
            <p:spPr>
              <a:xfrm>
                <a:off x="835154" y="2405149"/>
                <a:ext cx="10515595" cy="3899393"/>
              </a:xfrm>
              <a:prstGeom prst="rect">
                <a:avLst/>
              </a:prstGeom>
            </p:spPr>
          </p:pic>
        </mc:Fallback>
      </mc:AlternateContent>
    </p:spTree>
    <p:extLst>
      <p:ext uri="{BB962C8B-B14F-4D97-AF65-F5344CB8AC3E}">
        <p14:creationId xmlns:p14="http://schemas.microsoft.com/office/powerpoint/2010/main" val="8312412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D11B520B-E824-D929-ED31-8189D2C9030B}"/>
              </a:ext>
            </a:extLst>
          </p:cNvPr>
          <p:cNvPicPr>
            <a:picLocks noChangeAspect="1"/>
          </p:cNvPicPr>
          <p:nvPr/>
        </p:nvPicPr>
        <p:blipFill rotWithShape="1">
          <a:blip r:embed="rId2"/>
          <a:srcRect r="20689"/>
          <a:stretch/>
        </p:blipFill>
        <p:spPr>
          <a:xfrm>
            <a:off x="2522356" y="10"/>
            <a:ext cx="9669642" cy="6857990"/>
          </a:xfrm>
          <a:prstGeom prst="rect">
            <a:avLst/>
          </a:prstGeom>
        </p:spPr>
      </p:pic>
      <p:sp>
        <p:nvSpPr>
          <p:cNvPr id="11" name="Rectangle 10">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71D30EC-776A-FFDC-7BDD-9917A9B86A16}"/>
              </a:ext>
            </a:extLst>
          </p:cNvPr>
          <p:cNvSpPr>
            <a:spLocks noGrp="1"/>
          </p:cNvSpPr>
          <p:nvPr>
            <p:ph type="title"/>
          </p:nvPr>
        </p:nvSpPr>
        <p:spPr>
          <a:xfrm>
            <a:off x="838200" y="365125"/>
            <a:ext cx="3822189" cy="1899912"/>
          </a:xfrm>
        </p:spPr>
        <p:txBody>
          <a:bodyPr>
            <a:normAutofit/>
          </a:bodyPr>
          <a:lstStyle/>
          <a:p>
            <a:r>
              <a:rPr lang="en-US" sz="4000" dirty="0"/>
              <a:t>Trends and Insights from Excel Analysis</a:t>
            </a:r>
            <a:endParaRPr lang="en-IN" sz="4000" dirty="0"/>
          </a:p>
        </p:txBody>
      </p:sp>
      <p:sp>
        <p:nvSpPr>
          <p:cNvPr id="3" name="Content Placeholder 2">
            <a:extLst>
              <a:ext uri="{FF2B5EF4-FFF2-40B4-BE49-F238E27FC236}">
                <a16:creationId xmlns:a16="http://schemas.microsoft.com/office/drawing/2014/main" id="{7A136A0C-88E7-7A89-AE7F-83780549B425}"/>
              </a:ext>
            </a:extLst>
          </p:cNvPr>
          <p:cNvSpPr>
            <a:spLocks noGrp="1"/>
          </p:cNvSpPr>
          <p:nvPr>
            <p:ph idx="1"/>
          </p:nvPr>
        </p:nvSpPr>
        <p:spPr>
          <a:xfrm>
            <a:off x="838200" y="2434201"/>
            <a:ext cx="3822189" cy="3742762"/>
          </a:xfrm>
        </p:spPr>
        <p:txBody>
          <a:bodyPr>
            <a:normAutofit/>
          </a:bodyPr>
          <a:lstStyle/>
          <a:p>
            <a:pPr marL="0" indent="0">
              <a:buNone/>
            </a:pPr>
            <a:endParaRPr lang="en-US" sz="1600"/>
          </a:p>
          <a:p>
            <a:r>
              <a:rPr lang="en-US" sz="1600"/>
              <a:t>Male with higher applicant income and good credit history has higher chance of getting loan approval compared to Female.</a:t>
            </a:r>
          </a:p>
          <a:p>
            <a:r>
              <a:rPr lang="en-US" sz="1600"/>
              <a:t>Applicants with fewer dependents tend to have a slightly higher approval rate</a:t>
            </a:r>
          </a:p>
          <a:p>
            <a:r>
              <a:rPr lang="en-US" sz="1600"/>
              <a:t>Married applicants, particularly males, show a higher probability of loan approval</a:t>
            </a:r>
          </a:p>
          <a:p>
            <a:r>
              <a:rPr lang="en-US" sz="1600"/>
              <a:t>Higher applicant incomes correlate positively with increased approval rates</a:t>
            </a:r>
            <a:endParaRPr lang="en-IN" sz="1600"/>
          </a:p>
        </p:txBody>
      </p:sp>
    </p:spTree>
    <p:extLst>
      <p:ext uri="{BB962C8B-B14F-4D97-AF65-F5344CB8AC3E}">
        <p14:creationId xmlns:p14="http://schemas.microsoft.com/office/powerpoint/2010/main" val="2149797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5">
                <a:lumMod val="5000"/>
                <a:lumOff val="95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lin ang="5400000" scaled="1"/>
          <a:tileRect/>
        </a:gra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8AE827D4-4CD3-DB65-83BF-49AD84EB4891}"/>
              </a:ext>
            </a:extLst>
          </p:cNvPr>
          <p:cNvPicPr>
            <a:picLocks noChangeAspect="1"/>
          </p:cNvPicPr>
          <p:nvPr/>
        </p:nvPicPr>
        <p:blipFill rotWithShape="1">
          <a:blip r:embed="rId2">
            <a:extLst>
              <a:ext uri="{28A0092B-C50C-407E-A947-70E740481C1C}">
                <a14:useLocalDpi xmlns:a14="http://schemas.microsoft.com/office/drawing/2010/main" val="0"/>
              </a:ext>
            </a:extLst>
          </a:blip>
          <a:srcRect l="4741" r="18063"/>
          <a:stretch/>
        </p:blipFill>
        <p:spPr>
          <a:xfrm>
            <a:off x="1" y="10"/>
            <a:ext cx="9669642" cy="6857990"/>
          </a:xfrm>
          <a:prstGeom prst="rect">
            <a:avLst/>
          </a:prstGeom>
        </p:spPr>
      </p:pic>
      <p:sp>
        <p:nvSpPr>
          <p:cNvPr id="14" name="Rectangle 13">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9AC71D24-D4A9-C684-FCCB-9A7D96546E53}"/>
              </a:ext>
            </a:extLst>
          </p:cNvPr>
          <p:cNvSpPr/>
          <p:nvPr/>
        </p:nvSpPr>
        <p:spPr>
          <a:xfrm>
            <a:off x="7707085" y="0"/>
            <a:ext cx="4481865" cy="6858000"/>
          </a:xfrm>
          <a:prstGeom prst="rect">
            <a:avLst/>
          </a:prstGeom>
          <a:solidFill>
            <a:srgbClr val="002060">
              <a:alpha val="87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sp>
        <p:nvSpPr>
          <p:cNvPr id="2" name="Title 1">
            <a:extLst>
              <a:ext uri="{FF2B5EF4-FFF2-40B4-BE49-F238E27FC236}">
                <a16:creationId xmlns:a16="http://schemas.microsoft.com/office/drawing/2014/main" id="{0DDE5C6F-B19F-0287-FCB8-775FA3740CFF}"/>
              </a:ext>
            </a:extLst>
          </p:cNvPr>
          <p:cNvSpPr>
            <a:spLocks noGrp="1"/>
          </p:cNvSpPr>
          <p:nvPr>
            <p:ph type="title"/>
          </p:nvPr>
        </p:nvSpPr>
        <p:spPr>
          <a:xfrm>
            <a:off x="7934023" y="393117"/>
            <a:ext cx="3822189" cy="1899912"/>
          </a:xfrm>
        </p:spPr>
        <p:txBody>
          <a:bodyPr>
            <a:normAutofit/>
          </a:bodyPr>
          <a:lstStyle/>
          <a:p>
            <a:r>
              <a:rPr lang="en-US" sz="4000" b="1" dirty="0">
                <a:solidFill>
                  <a:schemeClr val="bg1"/>
                </a:solidFill>
              </a:rPr>
              <a:t>SQL Overview</a:t>
            </a:r>
            <a:endParaRPr lang="en-IN" sz="4000" b="1" dirty="0">
              <a:solidFill>
                <a:schemeClr val="bg1"/>
              </a:solidFill>
            </a:endParaRPr>
          </a:p>
        </p:txBody>
      </p:sp>
      <p:sp>
        <p:nvSpPr>
          <p:cNvPr id="3" name="Content Placeholder 2">
            <a:extLst>
              <a:ext uri="{FF2B5EF4-FFF2-40B4-BE49-F238E27FC236}">
                <a16:creationId xmlns:a16="http://schemas.microsoft.com/office/drawing/2014/main" id="{DFDAA226-E069-B517-8C26-711491EF7965}"/>
              </a:ext>
            </a:extLst>
          </p:cNvPr>
          <p:cNvSpPr>
            <a:spLocks noGrp="1"/>
          </p:cNvSpPr>
          <p:nvPr>
            <p:ph idx="1"/>
          </p:nvPr>
        </p:nvSpPr>
        <p:spPr>
          <a:xfrm>
            <a:off x="7934022" y="2452863"/>
            <a:ext cx="3822189" cy="3742762"/>
          </a:xfrm>
        </p:spPr>
        <p:txBody>
          <a:bodyPr>
            <a:normAutofit/>
          </a:bodyPr>
          <a:lstStyle/>
          <a:p>
            <a:r>
              <a:rPr lang="en-US" sz="1900" dirty="0">
                <a:solidFill>
                  <a:schemeClr val="bg1"/>
                </a:solidFill>
              </a:rPr>
              <a:t>Building upon the insights gained from Excel, SQL was employed to conduct a more in-depth Exploratory Data Analysis (EDA) and to answer more complex questions through SQL queries.</a:t>
            </a:r>
          </a:p>
          <a:p>
            <a:endParaRPr lang="en-US" sz="1900" dirty="0">
              <a:solidFill>
                <a:schemeClr val="bg1"/>
              </a:solidFill>
            </a:endParaRPr>
          </a:p>
          <a:p>
            <a:r>
              <a:rPr lang="en-US" sz="1900" dirty="0">
                <a:solidFill>
                  <a:schemeClr val="bg1"/>
                </a:solidFill>
              </a:rPr>
              <a:t>The dataset was imported to MySQL and the comprehensive EDA was performed to identify more trends and to generate more insights from the dataset.</a:t>
            </a:r>
          </a:p>
          <a:p>
            <a:endParaRPr lang="en-US" sz="1900" dirty="0">
              <a:solidFill>
                <a:schemeClr val="bg1"/>
              </a:solidFill>
            </a:endParaRPr>
          </a:p>
        </p:txBody>
      </p:sp>
    </p:spTree>
    <p:extLst>
      <p:ext uri="{BB962C8B-B14F-4D97-AF65-F5344CB8AC3E}">
        <p14:creationId xmlns:p14="http://schemas.microsoft.com/office/powerpoint/2010/main" val="6604213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F95DEB-FF09-B623-E51A-ECE9419FE13C}"/>
              </a:ext>
            </a:extLst>
          </p:cNvPr>
          <p:cNvSpPr>
            <a:spLocks noGrp="1"/>
          </p:cNvSpPr>
          <p:nvPr>
            <p:ph type="title"/>
          </p:nvPr>
        </p:nvSpPr>
        <p:spPr>
          <a:xfrm>
            <a:off x="0" y="0"/>
            <a:ext cx="12192000" cy="1325563"/>
          </a:xfrm>
          <a:solidFill>
            <a:schemeClr val="bg1">
              <a:lumMod val="65000"/>
            </a:schemeClr>
          </a:solidFill>
        </p:spPr>
        <p:txBody>
          <a:bodyPr/>
          <a:lstStyle/>
          <a:p>
            <a:r>
              <a:rPr lang="en-US" dirty="0">
                <a:solidFill>
                  <a:schemeClr val="accent1">
                    <a:lumMod val="75000"/>
                  </a:schemeClr>
                </a:solidFill>
                <a:latin typeface="Consolas" panose="020B0609020204030204" pitchFamily="49" charset="0"/>
              </a:rPr>
              <a:t>SQL Queries for Deeper Insights</a:t>
            </a:r>
            <a:endParaRPr lang="en-IN" dirty="0">
              <a:solidFill>
                <a:schemeClr val="accent1">
                  <a:lumMod val="75000"/>
                </a:schemeClr>
              </a:solidFill>
              <a:latin typeface="Consolas" panose="020B0609020204030204" pitchFamily="49" charset="0"/>
            </a:endParaRPr>
          </a:p>
        </p:txBody>
      </p:sp>
      <p:pic>
        <p:nvPicPr>
          <p:cNvPr id="4" name="Picture 3" descr="A screenshot of a computer&#10;&#10;Description automatically generated">
            <a:extLst>
              <a:ext uri="{FF2B5EF4-FFF2-40B4-BE49-F238E27FC236}">
                <a16:creationId xmlns:a16="http://schemas.microsoft.com/office/drawing/2014/main" id="{BEB10575-8432-466B-2BB6-7E7674F22ECE}"/>
              </a:ext>
            </a:extLst>
          </p:cNvPr>
          <p:cNvPicPr>
            <a:picLocks noChangeAspect="1"/>
          </p:cNvPicPr>
          <p:nvPr/>
        </p:nvPicPr>
        <p:blipFill>
          <a:blip r:embed="rId2"/>
          <a:stretch>
            <a:fillRect/>
          </a:stretch>
        </p:blipFill>
        <p:spPr>
          <a:xfrm>
            <a:off x="6096000" y="4276406"/>
            <a:ext cx="5905500" cy="2309202"/>
          </a:xfrm>
          <a:prstGeom prst="rect">
            <a:avLst/>
          </a:prstGeom>
        </p:spPr>
      </p:pic>
      <p:pic>
        <p:nvPicPr>
          <p:cNvPr id="5" name="Picture 4" descr="A screenshot of a computer&#10;&#10;Description automatically generated">
            <a:extLst>
              <a:ext uri="{FF2B5EF4-FFF2-40B4-BE49-F238E27FC236}">
                <a16:creationId xmlns:a16="http://schemas.microsoft.com/office/drawing/2014/main" id="{40692A70-7EB5-ABB3-F136-01C42EA954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542" y="1487692"/>
            <a:ext cx="5943600" cy="2341880"/>
          </a:xfrm>
          <a:prstGeom prst="rect">
            <a:avLst/>
          </a:prstGeom>
        </p:spPr>
      </p:pic>
      <p:pic>
        <p:nvPicPr>
          <p:cNvPr id="6" name="Picture 5" descr="A screenshot of a computer&#10;&#10;Description automatically generated">
            <a:extLst>
              <a:ext uri="{FF2B5EF4-FFF2-40B4-BE49-F238E27FC236}">
                <a16:creationId xmlns:a16="http://schemas.microsoft.com/office/drawing/2014/main" id="{EE9911ED-3477-E78B-A2F1-CD222CA38B78}"/>
              </a:ext>
            </a:extLst>
          </p:cNvPr>
          <p:cNvPicPr>
            <a:picLocks noChangeAspect="1"/>
          </p:cNvPicPr>
          <p:nvPr/>
        </p:nvPicPr>
        <p:blipFill rotWithShape="1">
          <a:blip r:embed="rId4">
            <a:extLst>
              <a:ext uri="{28A0092B-C50C-407E-A947-70E740481C1C}">
                <a14:useLocalDpi xmlns:a14="http://schemas.microsoft.com/office/drawing/2010/main" val="0"/>
              </a:ext>
            </a:extLst>
          </a:blip>
          <a:srcRect t="2769"/>
          <a:stretch/>
        </p:blipFill>
        <p:spPr bwMode="auto">
          <a:xfrm>
            <a:off x="6096000" y="1462722"/>
            <a:ext cx="5905500" cy="2676525"/>
          </a:xfrm>
          <a:prstGeom prst="rect">
            <a:avLst/>
          </a:prstGeom>
          <a:ln>
            <a:noFill/>
          </a:ln>
          <a:extLst>
            <a:ext uri="{53640926-AAD7-44D8-BBD7-CCE9431645EC}">
              <a14:shadowObscured xmlns:a14="http://schemas.microsoft.com/office/drawing/2010/main"/>
            </a:ext>
          </a:extLst>
        </p:spPr>
      </p:pic>
      <p:pic>
        <p:nvPicPr>
          <p:cNvPr id="7" name="Picture 6" descr="A screenshot of a computer&#10;&#10;Description automatically generated">
            <a:extLst>
              <a:ext uri="{FF2B5EF4-FFF2-40B4-BE49-F238E27FC236}">
                <a16:creationId xmlns:a16="http://schemas.microsoft.com/office/drawing/2014/main" id="{E6DAA5EA-5BBF-4FCD-1AB8-D3B29D4FAAE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200" y="3991701"/>
            <a:ext cx="5943600" cy="2623185"/>
          </a:xfrm>
          <a:prstGeom prst="rect">
            <a:avLst/>
          </a:prstGeom>
        </p:spPr>
      </p:pic>
    </p:spTree>
    <p:extLst>
      <p:ext uri="{BB962C8B-B14F-4D97-AF65-F5344CB8AC3E}">
        <p14:creationId xmlns:p14="http://schemas.microsoft.com/office/powerpoint/2010/main" val="8049426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omputer script on a screen">
            <a:extLst>
              <a:ext uri="{FF2B5EF4-FFF2-40B4-BE49-F238E27FC236}">
                <a16:creationId xmlns:a16="http://schemas.microsoft.com/office/drawing/2014/main" id="{0FE9D6A2-9F37-02AE-D033-C8A6A6D3D62C}"/>
              </a:ext>
            </a:extLst>
          </p:cNvPr>
          <p:cNvPicPr>
            <a:picLocks noChangeAspect="1"/>
          </p:cNvPicPr>
          <p:nvPr/>
        </p:nvPicPr>
        <p:blipFill rotWithShape="1">
          <a:blip r:embed="rId2"/>
          <a:srcRect r="5882" b="-1"/>
          <a:stretch/>
        </p:blipFill>
        <p:spPr>
          <a:xfrm>
            <a:off x="1" y="10"/>
            <a:ext cx="9669642" cy="6857990"/>
          </a:xfrm>
          <a:prstGeom prst="rect">
            <a:avLst/>
          </a:prstGeom>
        </p:spPr>
      </p:pic>
      <p:sp>
        <p:nvSpPr>
          <p:cNvPr id="11" name="Rectangle 10">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9B56A8B-6539-7F9A-2B5F-AEAAE68401B5}"/>
              </a:ext>
            </a:extLst>
          </p:cNvPr>
          <p:cNvSpPr>
            <a:spLocks noGrp="1"/>
          </p:cNvSpPr>
          <p:nvPr>
            <p:ph type="title"/>
          </p:nvPr>
        </p:nvSpPr>
        <p:spPr>
          <a:xfrm>
            <a:off x="7531610" y="365125"/>
            <a:ext cx="3822189" cy="1899912"/>
          </a:xfrm>
        </p:spPr>
        <p:txBody>
          <a:bodyPr>
            <a:normAutofit/>
          </a:bodyPr>
          <a:lstStyle/>
          <a:p>
            <a:r>
              <a:rPr lang="en-US" sz="4000" b="1" dirty="0">
                <a:solidFill>
                  <a:schemeClr val="accent2"/>
                </a:solidFill>
              </a:rPr>
              <a:t>Python Analysis Overview</a:t>
            </a:r>
            <a:endParaRPr lang="en-IN" sz="4000" b="1" dirty="0">
              <a:solidFill>
                <a:schemeClr val="accent2"/>
              </a:solidFill>
            </a:endParaRPr>
          </a:p>
        </p:txBody>
      </p:sp>
      <p:sp>
        <p:nvSpPr>
          <p:cNvPr id="3" name="Content Placeholder 2">
            <a:extLst>
              <a:ext uri="{FF2B5EF4-FFF2-40B4-BE49-F238E27FC236}">
                <a16:creationId xmlns:a16="http://schemas.microsoft.com/office/drawing/2014/main" id="{020886C4-B9CB-C0BA-7F0C-22472150F99D}"/>
              </a:ext>
            </a:extLst>
          </p:cNvPr>
          <p:cNvSpPr>
            <a:spLocks noGrp="1"/>
          </p:cNvSpPr>
          <p:nvPr>
            <p:ph idx="1"/>
          </p:nvPr>
        </p:nvSpPr>
        <p:spPr>
          <a:xfrm>
            <a:off x="7531610" y="2434201"/>
            <a:ext cx="3822189" cy="3742762"/>
          </a:xfrm>
        </p:spPr>
        <p:txBody>
          <a:bodyPr>
            <a:normAutofit/>
          </a:bodyPr>
          <a:lstStyle/>
          <a:p>
            <a:r>
              <a:rPr lang="en-US" sz="2000"/>
              <a:t>In Jupyter notebook developed a python script with the help of Pandas, NumPy, Matplotlib, Seaborn, Scikit-learn machine learning to predict loan approval status based on the dataset.</a:t>
            </a:r>
          </a:p>
          <a:p>
            <a:endParaRPr lang="en-US" sz="2000"/>
          </a:p>
          <a:p>
            <a:r>
              <a:rPr lang="en-US" sz="2000"/>
              <a:t>Performed Data Cleaning, EDA and Logistic Regression on the dataset.</a:t>
            </a:r>
          </a:p>
        </p:txBody>
      </p:sp>
    </p:spTree>
    <p:extLst>
      <p:ext uri="{BB962C8B-B14F-4D97-AF65-F5344CB8AC3E}">
        <p14:creationId xmlns:p14="http://schemas.microsoft.com/office/powerpoint/2010/main" val="36822480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gradFill>
          <a:gsLst>
            <a:gs pos="0">
              <a:schemeClr val="accent5">
                <a:lumMod val="5000"/>
                <a:lumOff val="95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7B34CE2-4634-DDA3-762A-0F44DDDAC15A}"/>
              </a:ext>
            </a:extLst>
          </p:cNvPr>
          <p:cNvPicPr>
            <a:picLocks noChangeAspect="1"/>
          </p:cNvPicPr>
          <p:nvPr/>
        </p:nvPicPr>
        <p:blipFill>
          <a:blip r:embed="rId2"/>
          <a:stretch>
            <a:fillRect/>
          </a:stretch>
        </p:blipFill>
        <p:spPr>
          <a:xfrm>
            <a:off x="5029199" y="1231641"/>
            <a:ext cx="7085867" cy="5536350"/>
          </a:xfrm>
          <a:prstGeom prst="rect">
            <a:avLst/>
          </a:prstGeom>
        </p:spPr>
      </p:pic>
      <p:sp>
        <p:nvSpPr>
          <p:cNvPr id="7" name="Title 6">
            <a:extLst>
              <a:ext uri="{FF2B5EF4-FFF2-40B4-BE49-F238E27FC236}">
                <a16:creationId xmlns:a16="http://schemas.microsoft.com/office/drawing/2014/main" id="{9839FFBA-2A26-6E99-CABA-C030DC2C6CCD}"/>
              </a:ext>
            </a:extLst>
          </p:cNvPr>
          <p:cNvSpPr>
            <a:spLocks noGrp="1"/>
          </p:cNvSpPr>
          <p:nvPr>
            <p:ph type="title"/>
          </p:nvPr>
        </p:nvSpPr>
        <p:spPr>
          <a:xfrm>
            <a:off x="0" y="0"/>
            <a:ext cx="12192000" cy="1083365"/>
          </a:xfrm>
          <a:solidFill>
            <a:schemeClr val="accent1">
              <a:lumMod val="75000"/>
            </a:schemeClr>
          </a:solidFill>
        </p:spPr>
        <p:txBody>
          <a:bodyPr/>
          <a:lstStyle/>
          <a:p>
            <a:pPr algn="ctr"/>
            <a:r>
              <a:rPr lang="en-US" dirty="0">
                <a:solidFill>
                  <a:schemeClr val="bg1"/>
                </a:solidFill>
                <a:latin typeface="Aharoni" panose="02010803020104030203" pitchFamily="2" charset="-79"/>
                <a:cs typeface="Aharoni" panose="02010803020104030203" pitchFamily="2" charset="-79"/>
              </a:rPr>
              <a:t>Analyzing Data in Python</a:t>
            </a:r>
            <a:endParaRPr lang="en-IN" dirty="0">
              <a:solidFill>
                <a:schemeClr val="bg1"/>
              </a:solidFill>
              <a:latin typeface="Aharoni" panose="02010803020104030203" pitchFamily="2" charset="-79"/>
              <a:cs typeface="Aharoni" panose="02010803020104030203" pitchFamily="2" charset="-79"/>
            </a:endParaRPr>
          </a:p>
        </p:txBody>
      </p:sp>
      <p:pic>
        <p:nvPicPr>
          <p:cNvPr id="10" name="Content Placeholder 9">
            <a:extLst>
              <a:ext uri="{FF2B5EF4-FFF2-40B4-BE49-F238E27FC236}">
                <a16:creationId xmlns:a16="http://schemas.microsoft.com/office/drawing/2014/main" id="{6FB3CD00-E730-B92E-7D89-BF8925C9C6A9}"/>
              </a:ext>
            </a:extLst>
          </p:cNvPr>
          <p:cNvPicPr>
            <a:picLocks noGrp="1" noChangeAspect="1"/>
          </p:cNvPicPr>
          <p:nvPr>
            <p:ph idx="1"/>
          </p:nvPr>
        </p:nvPicPr>
        <p:blipFill rotWithShape="1">
          <a:blip r:embed="rId3"/>
          <a:srcRect l="34082" r="32203"/>
          <a:stretch/>
        </p:blipFill>
        <p:spPr>
          <a:xfrm>
            <a:off x="2668555" y="2785683"/>
            <a:ext cx="2202025" cy="2197806"/>
          </a:xfrm>
        </p:spPr>
      </p:pic>
      <p:pic>
        <p:nvPicPr>
          <p:cNvPr id="11" name="Content Placeholder 9">
            <a:extLst>
              <a:ext uri="{FF2B5EF4-FFF2-40B4-BE49-F238E27FC236}">
                <a16:creationId xmlns:a16="http://schemas.microsoft.com/office/drawing/2014/main" id="{C2F089A6-26A9-FA5D-E211-A82E589DF5AA}"/>
              </a:ext>
            </a:extLst>
          </p:cNvPr>
          <p:cNvPicPr>
            <a:picLocks noChangeAspect="1"/>
          </p:cNvPicPr>
          <p:nvPr/>
        </p:nvPicPr>
        <p:blipFill rotWithShape="1">
          <a:blip r:embed="rId3"/>
          <a:srcRect r="65191"/>
          <a:stretch/>
        </p:blipFill>
        <p:spPr>
          <a:xfrm>
            <a:off x="236423" y="1188913"/>
            <a:ext cx="2273513" cy="2197806"/>
          </a:xfrm>
          <a:prstGeom prst="rect">
            <a:avLst/>
          </a:prstGeom>
        </p:spPr>
      </p:pic>
      <p:pic>
        <p:nvPicPr>
          <p:cNvPr id="12" name="Content Placeholder 9">
            <a:extLst>
              <a:ext uri="{FF2B5EF4-FFF2-40B4-BE49-F238E27FC236}">
                <a16:creationId xmlns:a16="http://schemas.microsoft.com/office/drawing/2014/main" id="{A17D4B39-1304-8A67-64F3-B0B8CB3500F2}"/>
              </a:ext>
            </a:extLst>
          </p:cNvPr>
          <p:cNvPicPr>
            <a:picLocks noChangeAspect="1"/>
          </p:cNvPicPr>
          <p:nvPr/>
        </p:nvPicPr>
        <p:blipFill rotWithShape="1">
          <a:blip r:embed="rId3"/>
          <a:srcRect l="67477"/>
          <a:stretch/>
        </p:blipFill>
        <p:spPr>
          <a:xfrm>
            <a:off x="469687" y="4570184"/>
            <a:ext cx="2124223" cy="2197806"/>
          </a:xfrm>
          <a:prstGeom prst="rect">
            <a:avLst/>
          </a:prstGeom>
        </p:spPr>
      </p:pic>
    </p:spTree>
    <p:extLst>
      <p:ext uri="{BB962C8B-B14F-4D97-AF65-F5344CB8AC3E}">
        <p14:creationId xmlns:p14="http://schemas.microsoft.com/office/powerpoint/2010/main" val="17755189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C59F65-7F3C-DF1C-27E0-631011183C9B}"/>
              </a:ext>
            </a:extLst>
          </p:cNvPr>
          <p:cNvSpPr>
            <a:spLocks noGrp="1"/>
          </p:cNvSpPr>
          <p:nvPr>
            <p:ph type="title"/>
          </p:nvPr>
        </p:nvSpPr>
        <p:spPr>
          <a:xfrm>
            <a:off x="0" y="18255"/>
            <a:ext cx="12192000" cy="1325563"/>
          </a:xfrm>
          <a:solidFill>
            <a:srgbClr val="002060"/>
          </a:solidFill>
        </p:spPr>
        <p:txBody>
          <a:bodyPr/>
          <a:lstStyle/>
          <a:p>
            <a:pPr algn="ctr"/>
            <a:r>
              <a:rPr lang="en-US" b="1" dirty="0">
                <a:solidFill>
                  <a:schemeClr val="bg1"/>
                </a:solidFill>
                <a:latin typeface="Cambria" panose="02040503050406030204" pitchFamily="18" charset="0"/>
                <a:ea typeface="Cambria" panose="02040503050406030204" pitchFamily="18" charset="0"/>
              </a:rPr>
              <a:t>Logistic Regression in Python</a:t>
            </a:r>
            <a:endParaRPr lang="en-IN" b="1" dirty="0">
              <a:solidFill>
                <a:schemeClr val="bg1"/>
              </a:solidFill>
              <a:latin typeface="Cambria" panose="02040503050406030204" pitchFamily="18" charset="0"/>
              <a:ea typeface="Cambria" panose="02040503050406030204" pitchFamily="18" charset="0"/>
            </a:endParaRPr>
          </a:p>
        </p:txBody>
      </p:sp>
      <p:pic>
        <p:nvPicPr>
          <p:cNvPr id="5" name="Content Placeholder 4" descr="A red line on a black background&#10;&#10;Description automatically generated">
            <a:extLst>
              <a:ext uri="{FF2B5EF4-FFF2-40B4-BE49-F238E27FC236}">
                <a16:creationId xmlns:a16="http://schemas.microsoft.com/office/drawing/2014/main" id="{FE56A79E-9A50-5A62-A493-74D69DADD44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66285" y="1825625"/>
            <a:ext cx="9459430" cy="4351338"/>
          </a:xfrm>
        </p:spPr>
      </p:pic>
    </p:spTree>
    <p:extLst>
      <p:ext uri="{BB962C8B-B14F-4D97-AF65-F5344CB8AC3E}">
        <p14:creationId xmlns:p14="http://schemas.microsoft.com/office/powerpoint/2010/main" val="42717162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8100000" scaled="1"/>
          <a:tileRect/>
        </a:gra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0C2B502-98EB-5922-06F9-D0CA2649EB9E}"/>
              </a:ext>
            </a:extLst>
          </p:cNvPr>
          <p:cNvSpPr>
            <a:spLocks noGrp="1"/>
          </p:cNvSpPr>
          <p:nvPr>
            <p:ph type="title"/>
          </p:nvPr>
        </p:nvSpPr>
        <p:spPr>
          <a:xfrm>
            <a:off x="6513788" y="365125"/>
            <a:ext cx="4840010" cy="1807305"/>
          </a:xfrm>
        </p:spPr>
        <p:txBody>
          <a:bodyPr>
            <a:normAutofit/>
          </a:bodyPr>
          <a:lstStyle/>
          <a:p>
            <a:r>
              <a:rPr lang="en-US" sz="4100"/>
              <a:t>Insights from Logistic Regression Model</a:t>
            </a:r>
            <a:endParaRPr lang="en-IN" sz="4100"/>
          </a:p>
        </p:txBody>
      </p:sp>
      <p:pic>
        <p:nvPicPr>
          <p:cNvPr id="14" name="Picture 13" descr="Codes on papers">
            <a:extLst>
              <a:ext uri="{FF2B5EF4-FFF2-40B4-BE49-F238E27FC236}">
                <a16:creationId xmlns:a16="http://schemas.microsoft.com/office/drawing/2014/main" id="{93FAFC7C-7B0C-1002-2DB5-0AFADD888CB8}"/>
              </a:ext>
            </a:extLst>
          </p:cNvPr>
          <p:cNvPicPr>
            <a:picLocks noChangeAspect="1"/>
          </p:cNvPicPr>
          <p:nvPr/>
        </p:nvPicPr>
        <p:blipFill rotWithShape="1">
          <a:blip r:embed="rId2"/>
          <a:srcRect l="21207" r="19259" b="-1"/>
          <a:stretch/>
        </p:blipFill>
        <p:spPr>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3" name="Content Placeholder 2">
            <a:extLst>
              <a:ext uri="{FF2B5EF4-FFF2-40B4-BE49-F238E27FC236}">
                <a16:creationId xmlns:a16="http://schemas.microsoft.com/office/drawing/2014/main" id="{518143AE-BA06-EEBC-FFE5-ABEEB210C0C4}"/>
              </a:ext>
            </a:extLst>
          </p:cNvPr>
          <p:cNvSpPr>
            <a:spLocks noGrp="1"/>
          </p:cNvSpPr>
          <p:nvPr>
            <p:ph idx="1"/>
          </p:nvPr>
        </p:nvSpPr>
        <p:spPr>
          <a:xfrm>
            <a:off x="6513788" y="2333297"/>
            <a:ext cx="4840010" cy="3843666"/>
          </a:xfrm>
        </p:spPr>
        <p:txBody>
          <a:bodyPr>
            <a:normAutofit/>
          </a:bodyPr>
          <a:lstStyle/>
          <a:p>
            <a:r>
              <a:rPr lang="en-US" sz="2000" b="0" i="0">
                <a:effectLst/>
                <a:latin typeface="system-ui"/>
              </a:rPr>
              <a:t>The Loan Status is heavily dependent on the Credit History for Predictions.</a:t>
            </a:r>
          </a:p>
          <a:p>
            <a:pPr marL="0" indent="0">
              <a:buNone/>
            </a:pPr>
            <a:endParaRPr lang="en-US" sz="2000" b="0" i="0">
              <a:effectLst/>
              <a:latin typeface="system-ui"/>
            </a:endParaRPr>
          </a:p>
          <a:p>
            <a:r>
              <a:rPr lang="en-US" sz="2000">
                <a:latin typeface="system-ui"/>
              </a:rPr>
              <a:t>Male are more likely to approval for loan than Female.</a:t>
            </a:r>
            <a:endParaRPr lang="en-US" sz="2000" b="0" i="0">
              <a:effectLst/>
              <a:latin typeface="system-ui"/>
            </a:endParaRPr>
          </a:p>
          <a:p>
            <a:endParaRPr lang="en-US" sz="2000">
              <a:latin typeface="system-ui"/>
            </a:endParaRPr>
          </a:p>
          <a:p>
            <a:r>
              <a:rPr lang="en-US" sz="2000" b="0" i="0">
                <a:effectLst/>
                <a:latin typeface="system-ui"/>
              </a:rPr>
              <a:t>The Logistic Regression Algorithm gives us the Accuracy of 86%.</a:t>
            </a:r>
          </a:p>
        </p:txBody>
      </p:sp>
    </p:spTree>
    <p:extLst>
      <p:ext uri="{BB962C8B-B14F-4D97-AF65-F5344CB8AC3E}">
        <p14:creationId xmlns:p14="http://schemas.microsoft.com/office/powerpoint/2010/main" val="97188318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0800000" scaled="1"/>
        </a:gra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6F545F72-0DD6-56E6-AD53-A30CB578C894}"/>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4000" kern="1200">
                <a:solidFill>
                  <a:srgbClr val="FFFFFF"/>
                </a:solidFill>
                <a:latin typeface="+mj-lt"/>
                <a:ea typeface="+mj-ea"/>
                <a:cs typeface="+mj-cs"/>
              </a:rPr>
              <a:t>Data Visualization in Power BI</a:t>
            </a:r>
          </a:p>
        </p:txBody>
      </p:sp>
      <p:pic>
        <p:nvPicPr>
          <p:cNvPr id="5" name="Content Placeholder 4">
            <a:extLst>
              <a:ext uri="{FF2B5EF4-FFF2-40B4-BE49-F238E27FC236}">
                <a16:creationId xmlns:a16="http://schemas.microsoft.com/office/drawing/2014/main" id="{6571C6CC-97D5-9513-4A14-F75F50A85FED}"/>
              </a:ext>
            </a:extLst>
          </p:cNvPr>
          <p:cNvPicPr>
            <a:picLocks noGrp="1" noChangeAspect="1"/>
          </p:cNvPicPr>
          <p:nvPr>
            <p:ph idx="1"/>
          </p:nvPr>
        </p:nvPicPr>
        <p:blipFill>
          <a:blip r:embed="rId2"/>
          <a:stretch>
            <a:fillRect/>
          </a:stretch>
        </p:blipFill>
        <p:spPr>
          <a:xfrm>
            <a:off x="4107195" y="725557"/>
            <a:ext cx="8026659" cy="4916328"/>
          </a:xfrm>
          <a:prstGeom prst="rect">
            <a:avLst/>
          </a:prstGeom>
        </p:spPr>
      </p:pic>
    </p:spTree>
    <p:extLst>
      <p:ext uri="{BB962C8B-B14F-4D97-AF65-F5344CB8AC3E}">
        <p14:creationId xmlns:p14="http://schemas.microsoft.com/office/powerpoint/2010/main" val="23304935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5">
                <a:lumMod val="5000"/>
                <a:lumOff val="95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lin ang="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897EF6-762F-003C-BF8B-F2779E4EEFBE}"/>
              </a:ext>
            </a:extLst>
          </p:cNvPr>
          <p:cNvSpPr>
            <a:spLocks noGrp="1"/>
          </p:cNvSpPr>
          <p:nvPr>
            <p:ph type="title"/>
          </p:nvPr>
        </p:nvSpPr>
        <p:spPr>
          <a:xfrm>
            <a:off x="0" y="0"/>
            <a:ext cx="12192000" cy="1325563"/>
          </a:xfrm>
          <a:solidFill>
            <a:srgbClr val="002060"/>
          </a:solidFill>
        </p:spPr>
        <p:txBody>
          <a:bodyPr/>
          <a:lstStyle/>
          <a:p>
            <a:pPr algn="ctr"/>
            <a:r>
              <a:rPr lang="en-US" b="1" dirty="0">
                <a:solidFill>
                  <a:schemeClr val="bg1"/>
                </a:solidFill>
              </a:rPr>
              <a:t>Power BI Dashboard</a:t>
            </a:r>
            <a:endParaRPr lang="en-IN" b="1" dirty="0">
              <a:solidFill>
                <a:schemeClr val="bg1"/>
              </a:solidFill>
            </a:endParaRPr>
          </a:p>
        </p:txBody>
      </p:sp>
      <p:graphicFrame>
        <p:nvGraphicFramePr>
          <p:cNvPr id="5" name="Content Placeholder 2">
            <a:extLst>
              <a:ext uri="{FF2B5EF4-FFF2-40B4-BE49-F238E27FC236}">
                <a16:creationId xmlns:a16="http://schemas.microsoft.com/office/drawing/2014/main" id="{1A55143B-9354-4407-7992-683565F12368}"/>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500117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BE87BC7-2D12-640A-C187-CE89A5B49DA3}"/>
              </a:ext>
            </a:extLst>
          </p:cNvPr>
          <p:cNvSpPr>
            <a:spLocks noGrp="1"/>
          </p:cNvSpPr>
          <p:nvPr>
            <p:ph type="title"/>
          </p:nvPr>
        </p:nvSpPr>
        <p:spPr>
          <a:xfrm>
            <a:off x="4654296" y="329184"/>
            <a:ext cx="6894576" cy="1783080"/>
          </a:xfrm>
        </p:spPr>
        <p:txBody>
          <a:bodyPr anchor="b">
            <a:normAutofit/>
          </a:bodyPr>
          <a:lstStyle/>
          <a:p>
            <a:r>
              <a:rPr lang="en-US" sz="5400"/>
              <a:t>Introduction</a:t>
            </a:r>
            <a:endParaRPr lang="en-IN" sz="5400"/>
          </a:p>
        </p:txBody>
      </p:sp>
      <p:pic>
        <p:nvPicPr>
          <p:cNvPr id="5" name="Picture 4" descr="Digital financial graph">
            <a:extLst>
              <a:ext uri="{FF2B5EF4-FFF2-40B4-BE49-F238E27FC236}">
                <a16:creationId xmlns:a16="http://schemas.microsoft.com/office/drawing/2014/main" id="{589BFB0A-1BB1-C694-C2DF-16D1F1759206}"/>
              </a:ext>
            </a:extLst>
          </p:cNvPr>
          <p:cNvPicPr>
            <a:picLocks noChangeAspect="1"/>
          </p:cNvPicPr>
          <p:nvPr/>
        </p:nvPicPr>
        <p:blipFill rotWithShape="1">
          <a:blip r:embed="rId2"/>
          <a:srcRect l="41024" r="25737"/>
          <a:stretch/>
        </p:blipFill>
        <p:spPr>
          <a:xfrm>
            <a:off x="20" y="1"/>
            <a:ext cx="4052522" cy="6858000"/>
          </a:xfrm>
          <a:custGeom>
            <a:avLst/>
            <a:gdLst/>
            <a:ahLst/>
            <a:cxnLst/>
            <a:rect l="l" t="t" r="r" b="b"/>
            <a:pathLst>
              <a:path w="4052542" h="6858000">
                <a:moveTo>
                  <a:pt x="0" y="0"/>
                </a:moveTo>
                <a:lnTo>
                  <a:pt x="4020923" y="0"/>
                </a:lnTo>
                <a:lnTo>
                  <a:pt x="4022656" y="14697"/>
                </a:lnTo>
                <a:cubicBezTo>
                  <a:pt x="4037606" y="98462"/>
                  <a:pt x="4035072" y="183369"/>
                  <a:pt x="4039126" y="267642"/>
                </a:cubicBezTo>
                <a:cubicBezTo>
                  <a:pt x="4043941" y="370699"/>
                  <a:pt x="4037860" y="474136"/>
                  <a:pt x="4035579" y="577446"/>
                </a:cubicBezTo>
                <a:cubicBezTo>
                  <a:pt x="4033805" y="665399"/>
                  <a:pt x="4025063" y="753226"/>
                  <a:pt x="4027724" y="841306"/>
                </a:cubicBezTo>
                <a:cubicBezTo>
                  <a:pt x="4027914" y="844352"/>
                  <a:pt x="4027914" y="847398"/>
                  <a:pt x="4027724" y="850444"/>
                </a:cubicBezTo>
                <a:cubicBezTo>
                  <a:pt x="4019615" y="947281"/>
                  <a:pt x="4019615" y="1044626"/>
                  <a:pt x="4027724" y="1141464"/>
                </a:cubicBezTo>
                <a:cubicBezTo>
                  <a:pt x="4030296" y="1181772"/>
                  <a:pt x="4029574" y="1222221"/>
                  <a:pt x="4025570" y="1262415"/>
                </a:cubicBezTo>
                <a:cubicBezTo>
                  <a:pt x="4021769" y="1313563"/>
                  <a:pt x="4009606" y="1365472"/>
                  <a:pt x="4018348" y="1416238"/>
                </a:cubicBezTo>
                <a:cubicBezTo>
                  <a:pt x="4024037" y="1458058"/>
                  <a:pt x="4027166" y="1500194"/>
                  <a:pt x="4027724" y="1542394"/>
                </a:cubicBezTo>
                <a:cubicBezTo>
                  <a:pt x="4032158" y="1636820"/>
                  <a:pt x="4027977" y="1731753"/>
                  <a:pt x="4026330" y="1826433"/>
                </a:cubicBezTo>
                <a:cubicBezTo>
                  <a:pt x="4024556" y="1936724"/>
                  <a:pt x="4027344" y="2047015"/>
                  <a:pt x="4018475" y="2157432"/>
                </a:cubicBezTo>
                <a:cubicBezTo>
                  <a:pt x="4013597" y="2246629"/>
                  <a:pt x="4013597" y="2336029"/>
                  <a:pt x="4018475" y="2425226"/>
                </a:cubicBezTo>
                <a:cubicBezTo>
                  <a:pt x="4020882" y="2506961"/>
                  <a:pt x="4033172" y="2587934"/>
                  <a:pt x="4031145" y="2670557"/>
                </a:cubicBezTo>
                <a:cubicBezTo>
                  <a:pt x="4028737" y="2766886"/>
                  <a:pt x="4017335" y="2862962"/>
                  <a:pt x="4020882" y="2959546"/>
                </a:cubicBezTo>
                <a:cubicBezTo>
                  <a:pt x="4022529" y="3005617"/>
                  <a:pt x="4022656" y="3051688"/>
                  <a:pt x="4023543" y="3097758"/>
                </a:cubicBezTo>
                <a:cubicBezTo>
                  <a:pt x="4024683" y="3153221"/>
                  <a:pt x="4034692" y="3208556"/>
                  <a:pt x="4029117" y="3263892"/>
                </a:cubicBezTo>
                <a:cubicBezTo>
                  <a:pt x="4019869" y="3356161"/>
                  <a:pt x="3995923" y="3446906"/>
                  <a:pt x="4010873" y="3541459"/>
                </a:cubicBezTo>
                <a:cubicBezTo>
                  <a:pt x="4019108" y="3593495"/>
                  <a:pt x="4028357" y="3645658"/>
                  <a:pt x="4033172" y="3698201"/>
                </a:cubicBezTo>
                <a:cubicBezTo>
                  <a:pt x="4037353" y="3745160"/>
                  <a:pt x="4047868" y="3792881"/>
                  <a:pt x="4039886" y="3839586"/>
                </a:cubicBezTo>
                <a:cubicBezTo>
                  <a:pt x="4033045" y="3879565"/>
                  <a:pt x="4036592" y="3919544"/>
                  <a:pt x="4031271" y="3959523"/>
                </a:cubicBezTo>
                <a:cubicBezTo>
                  <a:pt x="4024303" y="4011939"/>
                  <a:pt x="4020629" y="4065244"/>
                  <a:pt x="4015308" y="4118042"/>
                </a:cubicBezTo>
                <a:cubicBezTo>
                  <a:pt x="4010620" y="4165889"/>
                  <a:pt x="4006946" y="4213610"/>
                  <a:pt x="4019615" y="4258539"/>
                </a:cubicBezTo>
                <a:cubicBezTo>
                  <a:pt x="4050656" y="4371622"/>
                  <a:pt x="4033679" y="4484070"/>
                  <a:pt x="4022023" y="4596391"/>
                </a:cubicBezTo>
                <a:cubicBezTo>
                  <a:pt x="4016321" y="4650965"/>
                  <a:pt x="4007959" y="4708712"/>
                  <a:pt x="4020629" y="4758718"/>
                </a:cubicBezTo>
                <a:cubicBezTo>
                  <a:pt x="4043941" y="4847432"/>
                  <a:pt x="4025697" y="4931705"/>
                  <a:pt x="4015561" y="5016866"/>
                </a:cubicBezTo>
                <a:cubicBezTo>
                  <a:pt x="4003335" y="5100174"/>
                  <a:pt x="4005096" y="5184929"/>
                  <a:pt x="4020756" y="5267654"/>
                </a:cubicBezTo>
                <a:cubicBezTo>
                  <a:pt x="4033172" y="5326035"/>
                  <a:pt x="4033172" y="5385432"/>
                  <a:pt x="4034692" y="5444194"/>
                </a:cubicBezTo>
                <a:cubicBezTo>
                  <a:pt x="4035579" y="5481001"/>
                  <a:pt x="4022023" y="5518441"/>
                  <a:pt x="4013027" y="5555120"/>
                </a:cubicBezTo>
                <a:cubicBezTo>
                  <a:pt x="3996937" y="5621371"/>
                  <a:pt x="3991109" y="5688636"/>
                  <a:pt x="4013027" y="5753237"/>
                </a:cubicBezTo>
                <a:cubicBezTo>
                  <a:pt x="4043561" y="5842713"/>
                  <a:pt x="4061045" y="5932189"/>
                  <a:pt x="4048375" y="6026870"/>
                </a:cubicBezTo>
                <a:cubicBezTo>
                  <a:pt x="4041027" y="6085251"/>
                  <a:pt x="4039380" y="6144902"/>
                  <a:pt x="4028357" y="6202522"/>
                </a:cubicBezTo>
                <a:cubicBezTo>
                  <a:pt x="4010240" y="6298091"/>
                  <a:pt x="4016701" y="6393024"/>
                  <a:pt x="4031145" y="6487196"/>
                </a:cubicBezTo>
                <a:cubicBezTo>
                  <a:pt x="4041293" y="6565885"/>
                  <a:pt x="4042395" y="6645474"/>
                  <a:pt x="4034439" y="6724403"/>
                </a:cubicBezTo>
                <a:lnTo>
                  <a:pt x="4025206" y="6858000"/>
                </a:lnTo>
                <a:lnTo>
                  <a:pt x="0" y="6858000"/>
                </a:lnTo>
                <a:close/>
              </a:path>
            </a:pathLst>
          </a:custGeom>
        </p:spPr>
      </p:pic>
      <p:sp>
        <p:nvSpPr>
          <p:cNvPr id="11" name="sketchy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6" y="2395728"/>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922211C5-7334-B0C1-3F21-9435C0497958}"/>
              </a:ext>
            </a:extLst>
          </p:cNvPr>
          <p:cNvSpPr>
            <a:spLocks noGrp="1"/>
          </p:cNvSpPr>
          <p:nvPr>
            <p:ph idx="1"/>
          </p:nvPr>
        </p:nvSpPr>
        <p:spPr>
          <a:xfrm>
            <a:off x="4654296" y="2706624"/>
            <a:ext cx="6894576" cy="3483864"/>
          </a:xfrm>
        </p:spPr>
        <p:txBody>
          <a:bodyPr>
            <a:normAutofit/>
          </a:bodyPr>
          <a:lstStyle/>
          <a:p>
            <a:pPr algn="just"/>
            <a:r>
              <a:rPr lang="en-US" sz="2000" dirty="0"/>
              <a:t>I have conducted a comprehensive analysis of the provided loan dataset, employing analytical tools such as Excel, Python, and SQL. This rigorous examination aimed to extract crucial insights that could inform and guide decision-making within the Loan Approval Committee. In addition to the analytical aspect, I have meticulously crafted an aesthetically pleasing dashboard using Power BI. This visual representation not only enhances the accessibility of complex data but also serves as a strategic tool for presenting key findings. Today, I am honored to present the synthesized outcomes of this thorough analysis.</a:t>
            </a:r>
            <a:endParaRPr lang="en-IN" sz="2000" dirty="0"/>
          </a:p>
        </p:txBody>
      </p:sp>
    </p:spTree>
    <p:extLst>
      <p:ext uri="{BB962C8B-B14F-4D97-AF65-F5344CB8AC3E}">
        <p14:creationId xmlns:p14="http://schemas.microsoft.com/office/powerpoint/2010/main" val="883892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EDE5C00-48C3-4FF1-A857-D11F2387ED93}"/>
              </a:ext>
            </a:extLst>
          </p:cNvPr>
          <p:cNvSpPr>
            <a:spLocks noGrp="1"/>
          </p:cNvSpPr>
          <p:nvPr>
            <p:ph type="title"/>
          </p:nvPr>
        </p:nvSpPr>
        <p:spPr>
          <a:xfrm>
            <a:off x="838201" y="365125"/>
            <a:ext cx="5251316" cy="1807305"/>
          </a:xfrm>
        </p:spPr>
        <p:txBody>
          <a:bodyPr>
            <a:normAutofit/>
          </a:bodyPr>
          <a:lstStyle/>
          <a:p>
            <a:r>
              <a:rPr lang="en-US" dirty="0"/>
              <a:t>Ideal Candidate for Loan Approval</a:t>
            </a:r>
            <a:endParaRPr lang="en-IN" dirty="0"/>
          </a:p>
        </p:txBody>
      </p:sp>
      <p:sp>
        <p:nvSpPr>
          <p:cNvPr id="3" name="Content Placeholder 2">
            <a:extLst>
              <a:ext uri="{FF2B5EF4-FFF2-40B4-BE49-F238E27FC236}">
                <a16:creationId xmlns:a16="http://schemas.microsoft.com/office/drawing/2014/main" id="{026C3F8F-1275-6DC3-26EB-28FF2AE41188}"/>
              </a:ext>
            </a:extLst>
          </p:cNvPr>
          <p:cNvSpPr>
            <a:spLocks noGrp="1"/>
          </p:cNvSpPr>
          <p:nvPr>
            <p:ph idx="1"/>
          </p:nvPr>
        </p:nvSpPr>
        <p:spPr>
          <a:xfrm>
            <a:off x="651468" y="2021569"/>
            <a:ext cx="5655814" cy="4471306"/>
          </a:xfrm>
        </p:spPr>
        <p:txBody>
          <a:bodyPr>
            <a:normAutofit fontScale="92500" lnSpcReduction="10000"/>
          </a:bodyPr>
          <a:lstStyle/>
          <a:p>
            <a:pPr marL="0" indent="0" algn="just">
              <a:buNone/>
            </a:pPr>
            <a:r>
              <a:rPr lang="en-US" sz="1800" dirty="0"/>
              <a:t>Based on the analysis of the given dataset, an ideal candidate who has higher chance of loan approval compared to other applicants posses the following attributes:</a:t>
            </a:r>
          </a:p>
          <a:p>
            <a:pPr algn="just"/>
            <a:r>
              <a:rPr lang="en-US" sz="1800" dirty="0"/>
              <a:t>Gender: Male</a:t>
            </a:r>
          </a:p>
          <a:p>
            <a:pPr algn="just"/>
            <a:r>
              <a:rPr lang="en-US" sz="1800" dirty="0"/>
              <a:t>Married Status: Married</a:t>
            </a:r>
          </a:p>
          <a:p>
            <a:pPr algn="just"/>
            <a:r>
              <a:rPr lang="en-US" sz="1800" dirty="0"/>
              <a:t>Dependents: No dependents</a:t>
            </a:r>
          </a:p>
          <a:p>
            <a:pPr algn="just"/>
            <a:r>
              <a:rPr lang="en-US" sz="1800" dirty="0"/>
              <a:t>Education: Graduate</a:t>
            </a:r>
          </a:p>
          <a:p>
            <a:pPr algn="just"/>
            <a:r>
              <a:rPr lang="en-US" sz="1800" dirty="0" err="1"/>
              <a:t>Self_Employed</a:t>
            </a:r>
            <a:r>
              <a:rPr lang="en-US" sz="1800" dirty="0"/>
              <a:t>: No</a:t>
            </a:r>
          </a:p>
          <a:p>
            <a:pPr algn="just"/>
            <a:r>
              <a:rPr lang="en-US" sz="1800" dirty="0" err="1"/>
              <a:t>ApplicantIncome</a:t>
            </a:r>
            <a:r>
              <a:rPr lang="en-US" sz="1800" dirty="0"/>
              <a:t>: Income greater than $3,264</a:t>
            </a:r>
          </a:p>
          <a:p>
            <a:pPr algn="just"/>
            <a:r>
              <a:rPr lang="en-US" sz="1800" dirty="0" err="1"/>
              <a:t>CoapplicantIncome</a:t>
            </a:r>
            <a:r>
              <a:rPr lang="en-US" sz="1800" dirty="0"/>
              <a:t>: Income greater than $1,887</a:t>
            </a:r>
          </a:p>
          <a:p>
            <a:pPr algn="just"/>
            <a:r>
              <a:rPr lang="en-US" sz="1800" dirty="0" err="1"/>
              <a:t>LoanAmount</a:t>
            </a:r>
            <a:r>
              <a:rPr lang="en-US" sz="1800" dirty="0"/>
              <a:t>: $105 amount requested</a:t>
            </a:r>
          </a:p>
          <a:p>
            <a:pPr algn="just"/>
            <a:r>
              <a:rPr lang="en-US" sz="1800" dirty="0" err="1"/>
              <a:t>Loan_Amount_Term</a:t>
            </a:r>
            <a:r>
              <a:rPr lang="en-US" sz="1800" dirty="0"/>
              <a:t>: Term of the loan is 360 months.</a:t>
            </a:r>
          </a:p>
          <a:p>
            <a:pPr algn="just"/>
            <a:r>
              <a:rPr lang="en-US" sz="1800" dirty="0" err="1"/>
              <a:t>Credit_History</a:t>
            </a:r>
            <a:r>
              <a:rPr lang="en-US" sz="1800" dirty="0"/>
              <a:t>: Good Credit history</a:t>
            </a:r>
          </a:p>
          <a:p>
            <a:pPr algn="just"/>
            <a:r>
              <a:rPr lang="en-US" sz="1800" dirty="0" err="1"/>
              <a:t>Property_Area</a:t>
            </a:r>
            <a:r>
              <a:rPr lang="en-US" sz="1800" dirty="0"/>
              <a:t>: Semi-urban</a:t>
            </a:r>
            <a:endParaRPr lang="en-IN" sz="1800" dirty="0"/>
          </a:p>
        </p:txBody>
      </p:sp>
      <p:pic>
        <p:nvPicPr>
          <p:cNvPr id="5" name="Picture 4" descr="Pen placed on top of a signature line">
            <a:extLst>
              <a:ext uri="{FF2B5EF4-FFF2-40B4-BE49-F238E27FC236}">
                <a16:creationId xmlns:a16="http://schemas.microsoft.com/office/drawing/2014/main" id="{3FB870A5-7934-BAB4-9E67-D135622BBD8A}"/>
              </a:ext>
            </a:extLst>
          </p:cNvPr>
          <p:cNvPicPr>
            <a:picLocks noChangeAspect="1"/>
          </p:cNvPicPr>
          <p:nvPr/>
        </p:nvPicPr>
        <p:blipFill rotWithShape="1">
          <a:blip r:embed="rId2"/>
          <a:srcRect l="41964" r="-1" b="-1"/>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1281060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0293D97-BA1F-FFA6-594A-E08337BD5797}"/>
              </a:ext>
            </a:extLst>
          </p:cNvPr>
          <p:cNvSpPr>
            <a:spLocks noGrp="1"/>
          </p:cNvSpPr>
          <p:nvPr>
            <p:ph type="title"/>
          </p:nvPr>
        </p:nvSpPr>
        <p:spPr>
          <a:xfrm>
            <a:off x="6513788" y="365125"/>
            <a:ext cx="4840010" cy="1807305"/>
          </a:xfrm>
        </p:spPr>
        <p:txBody>
          <a:bodyPr>
            <a:normAutofit/>
          </a:bodyPr>
          <a:lstStyle/>
          <a:p>
            <a:r>
              <a:rPr lang="en-US" sz="4100" dirty="0"/>
              <a:t>Recommendation to Loan Approval Committee</a:t>
            </a:r>
            <a:endParaRPr lang="en-IN" sz="4100" dirty="0"/>
          </a:p>
        </p:txBody>
      </p:sp>
      <p:pic>
        <p:nvPicPr>
          <p:cNvPr id="5" name="Picture 4" descr="Magnifying glass showing decling performance">
            <a:extLst>
              <a:ext uri="{FF2B5EF4-FFF2-40B4-BE49-F238E27FC236}">
                <a16:creationId xmlns:a16="http://schemas.microsoft.com/office/drawing/2014/main" id="{4A302FF8-002E-8BB5-03CF-34B300F3FA6D}"/>
              </a:ext>
            </a:extLst>
          </p:cNvPr>
          <p:cNvPicPr>
            <a:picLocks noChangeAspect="1"/>
          </p:cNvPicPr>
          <p:nvPr/>
        </p:nvPicPr>
        <p:blipFill rotWithShape="1">
          <a:blip r:embed="rId2"/>
          <a:srcRect l="4951" r="35515" b="-1"/>
          <a:stretch/>
        </p:blipFill>
        <p:spPr>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3" name="Content Placeholder 2">
            <a:extLst>
              <a:ext uri="{FF2B5EF4-FFF2-40B4-BE49-F238E27FC236}">
                <a16:creationId xmlns:a16="http://schemas.microsoft.com/office/drawing/2014/main" id="{0510DAC4-04B2-C9E9-47C9-0D5D616CA5C5}"/>
              </a:ext>
            </a:extLst>
          </p:cNvPr>
          <p:cNvSpPr>
            <a:spLocks noGrp="1"/>
          </p:cNvSpPr>
          <p:nvPr>
            <p:ph idx="1"/>
          </p:nvPr>
        </p:nvSpPr>
        <p:spPr>
          <a:xfrm>
            <a:off x="6513788" y="2333297"/>
            <a:ext cx="4840010" cy="3843666"/>
          </a:xfrm>
        </p:spPr>
        <p:txBody>
          <a:bodyPr>
            <a:normAutofit/>
          </a:bodyPr>
          <a:lstStyle/>
          <a:p>
            <a:pPr marL="342900" lvl="0" indent="-342900" algn="just">
              <a:buFont typeface="Symbol" panose="05050102010706020507" pitchFamily="18" charset="2"/>
              <a:buChar char=""/>
            </a:pPr>
            <a:r>
              <a:rPr lang="en-IN" sz="2000" dirty="0">
                <a:effectLst/>
                <a:latin typeface="Calibri" panose="020F0502020204030204" pitchFamily="34" charset="0"/>
                <a:ea typeface="Times New Roman" panose="02020603050405020304" pitchFamily="18" charset="0"/>
                <a:cs typeface="Times New Roman" panose="02020603050405020304" pitchFamily="18" charset="0"/>
              </a:rPr>
              <a:t>Strengthen the evaluation process for Credit History, potentially assigning different weightage based on the strength of credit.</a:t>
            </a:r>
          </a:p>
          <a:p>
            <a:pPr marL="342900" lvl="0" indent="-342900" algn="just">
              <a:buFont typeface="Symbol" panose="05050102010706020507" pitchFamily="18" charset="2"/>
              <a:buChar char=""/>
            </a:pPr>
            <a:r>
              <a:rPr lang="en-IN" sz="2000" dirty="0">
                <a:effectLst/>
                <a:latin typeface="Calibri" panose="020F0502020204030204" pitchFamily="34" charset="0"/>
                <a:ea typeface="Times New Roman" panose="02020603050405020304" pitchFamily="18" charset="0"/>
                <a:cs typeface="Times New Roman" panose="02020603050405020304" pitchFamily="18" charset="0"/>
              </a:rPr>
              <a:t>Implement dynamic income brackets that consider both Applicant and Co-applicant Incomes, providing a more realistic assessment of repayment capacity.</a:t>
            </a:r>
          </a:p>
          <a:p>
            <a:pPr marL="342900" lvl="0" indent="-342900" algn="just">
              <a:spcAft>
                <a:spcPts val="600"/>
              </a:spcAft>
              <a:buFont typeface="Symbol" panose="05050102010706020507" pitchFamily="18" charset="2"/>
              <a:buChar char=""/>
            </a:pPr>
            <a:r>
              <a:rPr lang="en-IN" sz="2000" dirty="0">
                <a:effectLst/>
                <a:latin typeface="Calibri" panose="020F0502020204030204" pitchFamily="34" charset="0"/>
                <a:ea typeface="Times New Roman" panose="02020603050405020304" pitchFamily="18" charset="0"/>
                <a:cs typeface="Times New Roman" panose="02020603050405020304" pitchFamily="18" charset="0"/>
              </a:rPr>
              <a:t>Reassess Loan Amount criteria to reflect optimal ranges for approval, minimizing risk while catering to diverse financial needs.</a:t>
            </a:r>
          </a:p>
        </p:txBody>
      </p:sp>
    </p:spTree>
    <p:extLst>
      <p:ext uri="{BB962C8B-B14F-4D97-AF65-F5344CB8AC3E}">
        <p14:creationId xmlns:p14="http://schemas.microsoft.com/office/powerpoint/2010/main" val="23697487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5">
                <a:lumMod val="0"/>
                <a:lumOff val="100000"/>
              </a:schemeClr>
            </a:gs>
            <a:gs pos="35000">
              <a:schemeClr val="accent5">
                <a:lumMod val="0"/>
                <a:lumOff val="100000"/>
              </a:schemeClr>
            </a:gs>
            <a:gs pos="100000">
              <a:schemeClr val="accent5">
                <a:lumMod val="100000"/>
              </a:schemeClr>
            </a:gs>
          </a:gsLst>
          <a:path path="circle">
            <a:fillToRect l="50000" t="-80000" r="50000" b="180000"/>
          </a:path>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ECFA2-CF83-6FF7-511E-F5983767E491}"/>
              </a:ext>
            </a:extLst>
          </p:cNvPr>
          <p:cNvSpPr>
            <a:spLocks noGrp="1"/>
          </p:cNvSpPr>
          <p:nvPr>
            <p:ph type="title"/>
          </p:nvPr>
        </p:nvSpPr>
        <p:spPr/>
        <p:txBody>
          <a:bodyPr/>
          <a:lstStyle/>
          <a:p>
            <a:r>
              <a:rPr lang="en-US" spc="600" dirty="0">
                <a:solidFill>
                  <a:schemeClr val="accent1">
                    <a:lumMod val="75000"/>
                  </a:schemeClr>
                </a:solidFill>
              </a:rPr>
              <a:t>CONCLUSION</a:t>
            </a:r>
            <a:endParaRPr lang="en-IN" spc="600" dirty="0">
              <a:solidFill>
                <a:schemeClr val="accent1">
                  <a:lumMod val="75000"/>
                </a:schemeClr>
              </a:solidFill>
            </a:endParaRPr>
          </a:p>
        </p:txBody>
      </p:sp>
      <p:graphicFrame>
        <p:nvGraphicFramePr>
          <p:cNvPr id="7" name="Content Placeholder 2">
            <a:extLst>
              <a:ext uri="{FF2B5EF4-FFF2-40B4-BE49-F238E27FC236}">
                <a16:creationId xmlns:a16="http://schemas.microsoft.com/office/drawing/2014/main" id="{D4F2CCA7-20FF-DB92-3D37-6982C4E292D0}"/>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414986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BC6CBFEF-A128-D26C-AA37-910ED19633CE}"/>
              </a:ext>
            </a:extLst>
          </p:cNvPr>
          <p:cNvPicPr>
            <a:picLocks noChangeAspect="1"/>
          </p:cNvPicPr>
          <p:nvPr/>
        </p:nvPicPr>
        <p:blipFill rotWithShape="1">
          <a:blip r:embed="rId2">
            <a:alphaModFix amt="50000"/>
          </a:blip>
          <a:srcRect l="5901" r="5211"/>
          <a:stretch/>
        </p:blipFill>
        <p:spPr>
          <a:xfrm>
            <a:off x="20" y="1"/>
            <a:ext cx="12191980" cy="6857999"/>
          </a:xfrm>
          <a:prstGeom prst="rect">
            <a:avLst/>
          </a:prstGeom>
        </p:spPr>
      </p:pic>
      <p:sp>
        <p:nvSpPr>
          <p:cNvPr id="2" name="Title 1">
            <a:extLst>
              <a:ext uri="{FF2B5EF4-FFF2-40B4-BE49-F238E27FC236}">
                <a16:creationId xmlns:a16="http://schemas.microsoft.com/office/drawing/2014/main" id="{7691F373-2C9A-EB2B-E9B8-5DFCD4C4C033}"/>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sz="6000">
                <a:solidFill>
                  <a:srgbClr val="FFFFFF"/>
                </a:solidFill>
              </a:rPr>
              <a:t>Thank You</a:t>
            </a:r>
          </a:p>
        </p:txBody>
      </p:sp>
    </p:spTree>
    <p:extLst>
      <p:ext uri="{BB962C8B-B14F-4D97-AF65-F5344CB8AC3E}">
        <p14:creationId xmlns:p14="http://schemas.microsoft.com/office/powerpoint/2010/main" val="298245403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0800000" scaled="1"/>
        </a:gradFill>
        <a:effectLst/>
      </p:bgPr>
    </p:bg>
    <p:spTree>
      <p:nvGrpSpPr>
        <p:cNvPr id="1" name=""/>
        <p:cNvGrpSpPr/>
        <p:nvPr/>
      </p:nvGrpSpPr>
      <p:grpSpPr>
        <a:xfrm>
          <a:off x="0" y="0"/>
          <a:ext cx="0" cy="0"/>
          <a:chOff x="0" y="0"/>
          <a:chExt cx="0" cy="0"/>
        </a:xfrm>
      </p:grpSpPr>
      <p:sp useBgFill="1">
        <p:nvSpPr>
          <p:cNvPr id="12" name="Slide Background">
            <a:extLst>
              <a:ext uri="{FF2B5EF4-FFF2-40B4-BE49-F238E27FC236}">
                <a16:creationId xmlns:a16="http://schemas.microsoft.com/office/drawing/2014/main" id="{3ECBE1F1-D69B-4AFA-ABD5-8E41720EF6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Outdoor warehouse">
            <a:extLst>
              <a:ext uri="{FF2B5EF4-FFF2-40B4-BE49-F238E27FC236}">
                <a16:creationId xmlns:a16="http://schemas.microsoft.com/office/drawing/2014/main" id="{935F0FD2-9F47-1320-27F5-F5C5DAD908F8}"/>
              </a:ext>
            </a:extLst>
          </p:cNvPr>
          <p:cNvPicPr>
            <a:picLocks noChangeAspect="1"/>
          </p:cNvPicPr>
          <p:nvPr/>
        </p:nvPicPr>
        <p:blipFill rotWithShape="1">
          <a:blip r:embed="rId2"/>
          <a:srcRect l="18197" r="29342"/>
          <a:stretch/>
        </p:blipFill>
        <p:spPr>
          <a:xfrm>
            <a:off x="-1" y="-2"/>
            <a:ext cx="5410198" cy="6858002"/>
          </a:xfrm>
          <a:prstGeom prst="rect">
            <a:avLst/>
          </a:prstGeom>
        </p:spPr>
      </p:pic>
      <p:sp useBgFill="1">
        <p:nvSpPr>
          <p:cNvPr id="11" name="Rectangle 10">
            <a:extLst>
              <a:ext uri="{FF2B5EF4-FFF2-40B4-BE49-F238E27FC236}">
                <a16:creationId xmlns:a16="http://schemas.microsoft.com/office/drawing/2014/main" id="{603A6265-E10C-4B85-9C20-E75FCAF9CC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0197" y="-1"/>
            <a:ext cx="6781802" cy="2286000"/>
          </a:xfrm>
          <a:prstGeom prst="rect">
            <a:avLst/>
          </a:prstGeom>
          <a:ln>
            <a:noFill/>
          </a:ln>
          <a:effectLst>
            <a:outerShdw blurRad="355600" dist="152400" sx="95000" sy="95000" algn="t" rotWithShape="0">
              <a:srgbClr val="000000">
                <a:alpha val="2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95DAB18-BBDB-6974-D442-F181E0EB9505}"/>
              </a:ext>
            </a:extLst>
          </p:cNvPr>
          <p:cNvSpPr>
            <a:spLocks noGrp="1"/>
          </p:cNvSpPr>
          <p:nvPr>
            <p:ph type="title"/>
          </p:nvPr>
        </p:nvSpPr>
        <p:spPr>
          <a:xfrm>
            <a:off x="6115317" y="405685"/>
            <a:ext cx="5464968" cy="1559301"/>
          </a:xfrm>
        </p:spPr>
        <p:txBody>
          <a:bodyPr>
            <a:normAutofit/>
          </a:bodyPr>
          <a:lstStyle/>
          <a:p>
            <a:r>
              <a:rPr lang="en-US" sz="4000"/>
              <a:t>Problem Statement</a:t>
            </a:r>
            <a:endParaRPr lang="en-IN" sz="4000"/>
          </a:p>
        </p:txBody>
      </p:sp>
      <p:sp>
        <p:nvSpPr>
          <p:cNvPr id="3" name="Content Placeholder 2">
            <a:extLst>
              <a:ext uri="{FF2B5EF4-FFF2-40B4-BE49-F238E27FC236}">
                <a16:creationId xmlns:a16="http://schemas.microsoft.com/office/drawing/2014/main" id="{C1D005DD-5F6D-73EF-3A50-6DFF04A0A9C7}"/>
              </a:ext>
            </a:extLst>
          </p:cNvPr>
          <p:cNvSpPr>
            <a:spLocks noGrp="1"/>
          </p:cNvSpPr>
          <p:nvPr>
            <p:ph idx="1"/>
          </p:nvPr>
        </p:nvSpPr>
        <p:spPr>
          <a:xfrm>
            <a:off x="6115317" y="2743200"/>
            <a:ext cx="5247340" cy="3496878"/>
          </a:xfrm>
        </p:spPr>
        <p:txBody>
          <a:bodyPr anchor="ctr">
            <a:normAutofit/>
          </a:bodyPr>
          <a:lstStyle/>
          <a:p>
            <a:pPr algn="just"/>
            <a:r>
              <a:rPr lang="en-US" sz="1700" dirty="0"/>
              <a:t>XYZ company deals in all home loans. They have a presence across all urban, semi-urban and rural areas. Customers first apply for a home loan after that company validates the customer’s eligibility for a loan. The company wants to automate the loan eligibility process (real-time) based on customer detail provided while filling out the online application form. These details are Gender, Marital Status, Education, Number of Dependents, Income, Loan Amount, Credit History, and others. To automate this process, they have given a problem to identify the customer segments, that are eligible for loan amounts so that they can specifically target these customers.</a:t>
            </a:r>
          </a:p>
          <a:p>
            <a:pPr algn="just"/>
            <a:endParaRPr lang="en-IN" sz="1700" dirty="0"/>
          </a:p>
        </p:txBody>
      </p:sp>
    </p:spTree>
    <p:extLst>
      <p:ext uri="{BB962C8B-B14F-4D97-AF65-F5344CB8AC3E}">
        <p14:creationId xmlns:p14="http://schemas.microsoft.com/office/powerpoint/2010/main" val="42466414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A77500-5383-EDFA-8286-89052532D9EF}"/>
              </a:ext>
            </a:extLst>
          </p:cNvPr>
          <p:cNvSpPr>
            <a:spLocks noGrp="1"/>
          </p:cNvSpPr>
          <p:nvPr>
            <p:ph type="title"/>
          </p:nvPr>
        </p:nvSpPr>
        <p:spPr>
          <a:xfrm>
            <a:off x="466722" y="586855"/>
            <a:ext cx="3201366" cy="3387497"/>
          </a:xfrm>
        </p:spPr>
        <p:txBody>
          <a:bodyPr anchor="b">
            <a:normAutofit/>
          </a:bodyPr>
          <a:lstStyle/>
          <a:p>
            <a:pPr algn="r"/>
            <a:r>
              <a:rPr lang="en-US" sz="4000">
                <a:solidFill>
                  <a:srgbClr val="FFFFFF"/>
                </a:solidFill>
              </a:rPr>
              <a:t>Data Overview</a:t>
            </a:r>
            <a:endParaRPr lang="en-IN" sz="4000">
              <a:solidFill>
                <a:srgbClr val="FFFFFF"/>
              </a:solidFill>
            </a:endParaRPr>
          </a:p>
        </p:txBody>
      </p:sp>
      <p:sp>
        <p:nvSpPr>
          <p:cNvPr id="3" name="Content Placeholder 2">
            <a:extLst>
              <a:ext uri="{FF2B5EF4-FFF2-40B4-BE49-F238E27FC236}">
                <a16:creationId xmlns:a16="http://schemas.microsoft.com/office/drawing/2014/main" id="{E022894B-5809-168B-B2CC-554B99042EAB}"/>
              </a:ext>
            </a:extLst>
          </p:cNvPr>
          <p:cNvSpPr>
            <a:spLocks noGrp="1"/>
          </p:cNvSpPr>
          <p:nvPr>
            <p:ph idx="1"/>
          </p:nvPr>
        </p:nvSpPr>
        <p:spPr>
          <a:xfrm>
            <a:off x="4698858" y="501212"/>
            <a:ext cx="6555347" cy="5835296"/>
          </a:xfrm>
          <a:noFill/>
        </p:spPr>
        <p:txBody>
          <a:bodyPr anchor="ctr">
            <a:normAutofit lnSpcReduction="10000"/>
          </a:bodyPr>
          <a:lstStyle/>
          <a:p>
            <a:pPr marL="0" indent="0">
              <a:buNone/>
            </a:pPr>
            <a:r>
              <a:rPr lang="en-US" sz="1800" b="1" dirty="0"/>
              <a:t>Total Records:</a:t>
            </a:r>
            <a:r>
              <a:rPr lang="en-US" sz="1800" dirty="0"/>
              <a:t> 381</a:t>
            </a:r>
          </a:p>
          <a:p>
            <a:r>
              <a:rPr lang="en-US" sz="1800" b="1" dirty="0"/>
              <a:t>Key Variables:</a:t>
            </a:r>
          </a:p>
          <a:p>
            <a:r>
              <a:rPr lang="en-US" sz="1800" dirty="0" err="1"/>
              <a:t>Loan_ID</a:t>
            </a:r>
            <a:r>
              <a:rPr lang="en-US" sz="1800" dirty="0"/>
              <a:t>: Unique identifier for each loan application.</a:t>
            </a:r>
          </a:p>
          <a:p>
            <a:r>
              <a:rPr lang="en-US" sz="1800" dirty="0"/>
              <a:t>Gender: Gender of the applicant (Male/Female).</a:t>
            </a:r>
          </a:p>
          <a:p>
            <a:r>
              <a:rPr lang="en-US" sz="1800" dirty="0"/>
              <a:t>Married: Marital status of the applicant (Yes/No).</a:t>
            </a:r>
          </a:p>
          <a:p>
            <a:r>
              <a:rPr lang="en-US" sz="1800" dirty="0"/>
              <a:t>Dependents: Number of dependents.</a:t>
            </a:r>
          </a:p>
          <a:p>
            <a:r>
              <a:rPr lang="en-US" sz="1800" dirty="0"/>
              <a:t>Education: Applicant's education level (Graduate/Not Graduate).</a:t>
            </a:r>
          </a:p>
          <a:p>
            <a:r>
              <a:rPr lang="en-US" sz="1800" dirty="0" err="1"/>
              <a:t>Self_Employed</a:t>
            </a:r>
            <a:r>
              <a:rPr lang="en-US" sz="1800" dirty="0"/>
              <a:t>: Whether the applicant is self-employed (Yes/No).</a:t>
            </a:r>
          </a:p>
          <a:p>
            <a:r>
              <a:rPr lang="en-US" sz="1800" dirty="0" err="1"/>
              <a:t>ApplicantIncome</a:t>
            </a:r>
            <a:r>
              <a:rPr lang="en-US" sz="1800" dirty="0"/>
              <a:t>: Income of the applicant.</a:t>
            </a:r>
          </a:p>
          <a:p>
            <a:r>
              <a:rPr lang="en-US" sz="1800" dirty="0" err="1"/>
              <a:t>CoapplicantIncome</a:t>
            </a:r>
            <a:r>
              <a:rPr lang="en-US" sz="1800" dirty="0"/>
              <a:t>: Income of the co-applicant.</a:t>
            </a:r>
          </a:p>
          <a:p>
            <a:r>
              <a:rPr lang="en-US" sz="1800" dirty="0" err="1"/>
              <a:t>LoanAmount</a:t>
            </a:r>
            <a:r>
              <a:rPr lang="en-US" sz="1800" dirty="0"/>
              <a:t>: The amount of the loan requested.</a:t>
            </a:r>
          </a:p>
          <a:p>
            <a:r>
              <a:rPr lang="en-US" sz="1800" dirty="0" err="1"/>
              <a:t>Loan_Amount_Term</a:t>
            </a:r>
            <a:r>
              <a:rPr lang="en-US" sz="1800" dirty="0"/>
              <a:t>: Term of the loan in months.</a:t>
            </a:r>
          </a:p>
          <a:p>
            <a:r>
              <a:rPr lang="en-US" sz="1800" dirty="0" err="1"/>
              <a:t>Credit_History</a:t>
            </a:r>
            <a:r>
              <a:rPr lang="en-US" sz="1800" dirty="0"/>
              <a:t>: Credit history of the applicant (1: Good, 0: Not Good).</a:t>
            </a:r>
          </a:p>
          <a:p>
            <a:r>
              <a:rPr lang="en-US" sz="1800" dirty="0" err="1"/>
              <a:t>Property_Area</a:t>
            </a:r>
            <a:r>
              <a:rPr lang="en-US" sz="1800" dirty="0"/>
              <a:t>: Area where the property is located (Urban/Semiurban/Rural).</a:t>
            </a:r>
          </a:p>
          <a:p>
            <a:r>
              <a:rPr lang="en-US" sz="1800" dirty="0" err="1"/>
              <a:t>Loan_Status</a:t>
            </a:r>
            <a:r>
              <a:rPr lang="en-US" sz="1800" dirty="0"/>
              <a:t>: Approval status of the loan (Y: Approved, N: Not Approved).</a:t>
            </a:r>
            <a:endParaRPr lang="en-IN" sz="1800" dirty="0"/>
          </a:p>
        </p:txBody>
      </p:sp>
    </p:spTree>
    <p:extLst>
      <p:ext uri="{BB962C8B-B14F-4D97-AF65-F5344CB8AC3E}">
        <p14:creationId xmlns:p14="http://schemas.microsoft.com/office/powerpoint/2010/main" val="4141866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88DDD0-B2A0-1831-7E03-941235002514}"/>
              </a:ext>
            </a:extLst>
          </p:cNvPr>
          <p:cNvSpPr>
            <a:spLocks noGrp="1"/>
          </p:cNvSpPr>
          <p:nvPr>
            <p:ph type="title"/>
          </p:nvPr>
        </p:nvSpPr>
        <p:spPr>
          <a:xfrm>
            <a:off x="876692" y="741391"/>
            <a:ext cx="5479719" cy="1616203"/>
          </a:xfrm>
        </p:spPr>
        <p:txBody>
          <a:bodyPr anchor="b">
            <a:normAutofit/>
          </a:bodyPr>
          <a:lstStyle/>
          <a:p>
            <a:r>
              <a:rPr lang="en-US" sz="3200"/>
              <a:t>Hypothesis</a:t>
            </a:r>
            <a:endParaRPr lang="en-IN" sz="3200"/>
          </a:p>
        </p:txBody>
      </p:sp>
      <p:sp>
        <p:nvSpPr>
          <p:cNvPr id="47" name="Content Placeholder 2">
            <a:extLst>
              <a:ext uri="{FF2B5EF4-FFF2-40B4-BE49-F238E27FC236}">
                <a16:creationId xmlns:a16="http://schemas.microsoft.com/office/drawing/2014/main" id="{3A1501E5-B2E8-154A-33F8-78FE2782AA22}"/>
              </a:ext>
            </a:extLst>
          </p:cNvPr>
          <p:cNvSpPr>
            <a:spLocks noGrp="1"/>
          </p:cNvSpPr>
          <p:nvPr>
            <p:ph idx="1"/>
          </p:nvPr>
        </p:nvSpPr>
        <p:spPr>
          <a:xfrm>
            <a:off x="876692" y="2533475"/>
            <a:ext cx="5356157" cy="4100589"/>
          </a:xfrm>
        </p:spPr>
        <p:txBody>
          <a:bodyPr anchor="t">
            <a:normAutofit/>
          </a:bodyPr>
          <a:lstStyle/>
          <a:p>
            <a:pPr algn="just"/>
            <a:r>
              <a:rPr lang="en-US" sz="1600" dirty="0"/>
              <a:t>Below are some of the factors which I think can affect the Loan Approval (dependent variable for this loan prediction problem:</a:t>
            </a:r>
          </a:p>
          <a:p>
            <a:pPr algn="just"/>
            <a:r>
              <a:rPr lang="en-US" sz="1600" dirty="0"/>
              <a:t>Income: Applicants with high income should have more chances of getting approval.</a:t>
            </a:r>
          </a:p>
          <a:p>
            <a:pPr algn="just"/>
            <a:r>
              <a:rPr lang="en-US" sz="1600" dirty="0"/>
              <a:t>Previous credit history: Applicants who have paid their historical debts have more chances of getting approval.</a:t>
            </a:r>
          </a:p>
          <a:p>
            <a:pPr algn="just"/>
            <a:r>
              <a:rPr lang="en-US" sz="1600" dirty="0"/>
              <a:t>Loan amount: Less the amount higher the chances of getting approval.</a:t>
            </a:r>
          </a:p>
          <a:p>
            <a:pPr algn="just"/>
            <a:r>
              <a:rPr lang="en-US" sz="1600" dirty="0"/>
              <a:t>Loan term: Less the time period has higher chances of approval.</a:t>
            </a:r>
          </a:p>
          <a:p>
            <a:pPr algn="just"/>
            <a:r>
              <a:rPr lang="en-US" sz="1600" dirty="0"/>
              <a:t>EMI: Lesser the amount to be paid monthly, the higher the chances of getting approval.</a:t>
            </a:r>
          </a:p>
          <a:p>
            <a:pPr algn="just"/>
            <a:endParaRPr lang="en-US" sz="1600" dirty="0"/>
          </a:p>
          <a:p>
            <a:pPr algn="just"/>
            <a:endParaRPr lang="en-IN" sz="1600" dirty="0"/>
          </a:p>
        </p:txBody>
      </p:sp>
      <p:pic>
        <p:nvPicPr>
          <p:cNvPr id="48" name="Picture 47" descr="Large skydiving group mid-air">
            <a:extLst>
              <a:ext uri="{FF2B5EF4-FFF2-40B4-BE49-F238E27FC236}">
                <a16:creationId xmlns:a16="http://schemas.microsoft.com/office/drawing/2014/main" id="{436F9D61-10AD-3E15-9F7F-136139F412DB}"/>
              </a:ext>
            </a:extLst>
          </p:cNvPr>
          <p:cNvPicPr>
            <a:picLocks noChangeAspect="1"/>
          </p:cNvPicPr>
          <p:nvPr/>
        </p:nvPicPr>
        <p:blipFill rotWithShape="1">
          <a:blip r:embed="rId2"/>
          <a:srcRect l="26724" r="25557"/>
          <a:stretch/>
        </p:blipFill>
        <p:spPr>
          <a:xfrm>
            <a:off x="7270812" y="10"/>
            <a:ext cx="4921187" cy="6857990"/>
          </a:xfrm>
          <a:prstGeom prst="rect">
            <a:avLst/>
          </a:prstGeom>
        </p:spPr>
      </p:pic>
      <p:grpSp>
        <p:nvGrpSpPr>
          <p:cNvPr id="49" name="Group 48">
            <a:extLst>
              <a:ext uri="{FF2B5EF4-FFF2-40B4-BE49-F238E27FC236}">
                <a16:creationId xmlns:a16="http://schemas.microsoft.com/office/drawing/2014/main" id="{8CE57D37-C2D0-066B-1AE3-6F4244344F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2068638" y="0"/>
            <a:ext cx="123362" cy="6858000"/>
            <a:chOff x="12068638" y="0"/>
            <a:chExt cx="123362" cy="6858000"/>
          </a:xfrm>
        </p:grpSpPr>
        <p:sp>
          <p:nvSpPr>
            <p:cNvPr id="50" name="Rectangle 49">
              <a:extLst>
                <a:ext uri="{FF2B5EF4-FFF2-40B4-BE49-F238E27FC236}">
                  <a16:creationId xmlns:a16="http://schemas.microsoft.com/office/drawing/2014/main" id="{A24DCA44-89CF-872A-903F-96C50780EA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4B0CC4F5-AC85-FFFA-7EB5-33C4FCE90A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3527553"/>
              <a:ext cx="123362" cy="3330447"/>
            </a:xfrm>
            <a:prstGeom prst="rect">
              <a:avLst/>
            </a:prstGeom>
            <a:gradFill>
              <a:gsLst>
                <a:gs pos="19000">
                  <a:schemeClr val="accent5">
                    <a:lumMod val="60000"/>
                    <a:lumOff val="40000"/>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5417114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08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35EE3-1A49-17DB-C933-5E2308E4B604}"/>
              </a:ext>
            </a:extLst>
          </p:cNvPr>
          <p:cNvSpPr>
            <a:spLocks noGrp="1"/>
          </p:cNvSpPr>
          <p:nvPr>
            <p:ph type="title"/>
          </p:nvPr>
        </p:nvSpPr>
        <p:spPr>
          <a:xfrm>
            <a:off x="5868557" y="1138036"/>
            <a:ext cx="5444382" cy="1402470"/>
          </a:xfrm>
        </p:spPr>
        <p:txBody>
          <a:bodyPr anchor="t">
            <a:normAutofit/>
          </a:bodyPr>
          <a:lstStyle/>
          <a:p>
            <a:r>
              <a:rPr lang="en-US" sz="3200" dirty="0"/>
              <a:t>Analysis Overview</a:t>
            </a:r>
            <a:endParaRPr lang="en-IN" sz="3200" dirty="0"/>
          </a:p>
        </p:txBody>
      </p:sp>
      <p:pic>
        <p:nvPicPr>
          <p:cNvPr id="5" name="Picture 4" descr="Magnifying glass showing decling performance">
            <a:extLst>
              <a:ext uri="{FF2B5EF4-FFF2-40B4-BE49-F238E27FC236}">
                <a16:creationId xmlns:a16="http://schemas.microsoft.com/office/drawing/2014/main" id="{5F850F36-4619-ABEC-2A77-1EF1E991644B}"/>
              </a:ext>
            </a:extLst>
          </p:cNvPr>
          <p:cNvPicPr>
            <a:picLocks noChangeAspect="1"/>
          </p:cNvPicPr>
          <p:nvPr/>
        </p:nvPicPr>
        <p:blipFill rotWithShape="1">
          <a:blip r:embed="rId2"/>
          <a:srcRect l="9649" r="40213" b="-1"/>
          <a:stretch/>
        </p:blipFill>
        <p:spPr>
          <a:xfrm>
            <a:off x="-1" y="10"/>
            <a:ext cx="5151179" cy="6857990"/>
          </a:xfrm>
          <a:prstGeom prst="rect">
            <a:avLst/>
          </a:prstGeom>
        </p:spPr>
      </p:pic>
      <p:cxnSp>
        <p:nvCxnSpPr>
          <p:cNvPr id="9" name="Straight Connector 8">
            <a:extLst>
              <a:ext uri="{FF2B5EF4-FFF2-40B4-BE49-F238E27FC236}">
                <a16:creationId xmlns:a16="http://schemas.microsoft.com/office/drawing/2014/main" id="{1503BFE4-729B-D9D0-C17B-501E6AF112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971697"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43953D1-7AAA-545A-9C63-68289BEA3E0C}"/>
              </a:ext>
            </a:extLst>
          </p:cNvPr>
          <p:cNvSpPr>
            <a:spLocks noGrp="1"/>
          </p:cNvSpPr>
          <p:nvPr>
            <p:ph idx="1"/>
          </p:nvPr>
        </p:nvSpPr>
        <p:spPr>
          <a:xfrm>
            <a:off x="5561045" y="2071397"/>
            <a:ext cx="6456783" cy="4786603"/>
          </a:xfrm>
        </p:spPr>
        <p:txBody>
          <a:bodyPr>
            <a:normAutofit fontScale="92500" lnSpcReduction="10000"/>
          </a:bodyPr>
          <a:lstStyle/>
          <a:p>
            <a:pPr algn="just"/>
            <a:r>
              <a:rPr lang="en-US" sz="1400" dirty="0"/>
              <a:t>The analysis unfolded through a series of strategic steps, each contributing to a deeper understanding of the loan dataset. </a:t>
            </a:r>
          </a:p>
          <a:p>
            <a:pPr algn="just"/>
            <a:endParaRPr lang="en-US" sz="1400" dirty="0"/>
          </a:p>
          <a:p>
            <a:pPr algn="just"/>
            <a:r>
              <a:rPr lang="en-US" sz="1400" dirty="0"/>
              <a:t>In Excel, I started by exploring the data, using pivot tables and charts to get a first look at trends and patterns.</a:t>
            </a:r>
          </a:p>
          <a:p>
            <a:pPr algn="just"/>
            <a:endParaRPr lang="en-US" sz="1400" dirty="0"/>
          </a:p>
          <a:p>
            <a:pPr algn="just"/>
            <a:r>
              <a:rPr lang="en-US" sz="1400" dirty="0"/>
              <a:t>Moving to SQL, my focus shifted to data preparation. I worked on cleaning and organizing the dataset, ensuring that it was in top-notch condition for subsequent analyses. SQL played a vital role in shaping the groundwork for more advanced investigations.</a:t>
            </a:r>
          </a:p>
          <a:p>
            <a:pPr algn="just"/>
            <a:endParaRPr lang="en-US" sz="1400" dirty="0"/>
          </a:p>
          <a:p>
            <a:pPr algn="just"/>
            <a:r>
              <a:rPr lang="en-US" sz="1400" dirty="0"/>
              <a:t>With the help of Python, particularly within </a:t>
            </a:r>
            <a:r>
              <a:rPr lang="en-US" sz="1400" dirty="0" err="1"/>
              <a:t>Jupyter</a:t>
            </a:r>
            <a:r>
              <a:rPr lang="en-US" sz="1400" dirty="0"/>
              <a:t> Notebook, I delved into machine learning with logistic regression. This step aimed to predict loan approval outcomes, providing a quantitative perspective on the data.</a:t>
            </a:r>
          </a:p>
          <a:p>
            <a:pPr algn="just"/>
            <a:endParaRPr lang="en-US" sz="1400" dirty="0"/>
          </a:p>
          <a:p>
            <a:pPr algn="just"/>
            <a:r>
              <a:rPr lang="en-US" sz="1400" dirty="0"/>
              <a:t>The final piece of the puzzle was Power BI, where I crafted an interactive dashboard. This tool allowed me to showcase the data in a visually compelling manner, offering an intuitive way to explore key metrics and trends.</a:t>
            </a:r>
          </a:p>
          <a:p>
            <a:pPr algn="just"/>
            <a:endParaRPr lang="en-US" sz="1400" dirty="0"/>
          </a:p>
          <a:p>
            <a:pPr algn="just"/>
            <a:r>
              <a:rPr lang="en-US" sz="1400" dirty="0"/>
              <a:t>This comprehensive approach, involving Excel, SQL, Python, and Power BI, ensures a well-rounded analysis, providing valuable insights for strategic decision-making.</a:t>
            </a:r>
          </a:p>
          <a:p>
            <a:pPr marL="0" indent="0" algn="just">
              <a:buNone/>
            </a:pPr>
            <a:endParaRPr lang="en-US" sz="300" dirty="0"/>
          </a:p>
        </p:txBody>
      </p:sp>
    </p:spTree>
    <p:extLst>
      <p:ext uri="{BB962C8B-B14F-4D97-AF65-F5344CB8AC3E}">
        <p14:creationId xmlns:p14="http://schemas.microsoft.com/office/powerpoint/2010/main" val="2112223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0800000" scaled="1"/>
        </a:gradFill>
        <a:effectLst/>
      </p:bgPr>
    </p:bg>
    <p:spTree>
      <p:nvGrpSpPr>
        <p:cNvPr id="1" name=""/>
        <p:cNvGrpSpPr/>
        <p:nvPr/>
      </p:nvGrpSpPr>
      <p:grpSpPr>
        <a:xfrm>
          <a:off x="0" y="0"/>
          <a:ext cx="0" cy="0"/>
          <a:chOff x="0" y="0"/>
          <a:chExt cx="0" cy="0"/>
        </a:xfrm>
      </p:grpSpPr>
      <p:sp useBgFill="1">
        <p:nvSpPr>
          <p:cNvPr id="37" name="Rectangle 36">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90565CF-E04D-BDC1-4BA0-FABC87B4AD07}"/>
              </a:ext>
            </a:extLst>
          </p:cNvPr>
          <p:cNvSpPr>
            <a:spLocks noGrp="1"/>
          </p:cNvSpPr>
          <p:nvPr>
            <p:ph type="title"/>
          </p:nvPr>
        </p:nvSpPr>
        <p:spPr>
          <a:xfrm>
            <a:off x="630936" y="502920"/>
            <a:ext cx="3419856" cy="1463040"/>
          </a:xfrm>
        </p:spPr>
        <p:txBody>
          <a:bodyPr anchor="ctr">
            <a:normAutofit/>
          </a:bodyPr>
          <a:lstStyle/>
          <a:p>
            <a:r>
              <a:rPr lang="en-US"/>
              <a:t>Excel Analysis Overview</a:t>
            </a:r>
            <a:endParaRPr lang="en-IN"/>
          </a:p>
        </p:txBody>
      </p:sp>
      <p:sp>
        <p:nvSpPr>
          <p:cNvPr id="39"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F6A116CF-817A-8436-4DD0-C9E52D83BAAB}"/>
              </a:ext>
            </a:extLst>
          </p:cNvPr>
          <p:cNvSpPr>
            <a:spLocks noGrp="1"/>
          </p:cNvSpPr>
          <p:nvPr>
            <p:ph idx="1"/>
          </p:nvPr>
        </p:nvSpPr>
        <p:spPr>
          <a:xfrm>
            <a:off x="4654295" y="502920"/>
            <a:ext cx="6894576" cy="1463040"/>
          </a:xfrm>
        </p:spPr>
        <p:txBody>
          <a:bodyPr anchor="ctr">
            <a:normAutofit/>
          </a:bodyPr>
          <a:lstStyle/>
          <a:p>
            <a:r>
              <a:rPr lang="en-US" sz="1500"/>
              <a:t>The provided dataset was cleaned and prepared for analysis.</a:t>
            </a:r>
          </a:p>
          <a:p>
            <a:r>
              <a:rPr lang="en-IN" sz="1500"/>
              <a:t>With help of pivot tables and charts various analysis is done on the data to identify trends and generate insights.</a:t>
            </a:r>
          </a:p>
          <a:p>
            <a:r>
              <a:rPr lang="en-IN" sz="1500"/>
              <a:t>Calculated various loan approval rates that depends on various demographics and financial metrics of the data.</a:t>
            </a:r>
          </a:p>
          <a:p>
            <a:pPr marL="0" indent="0">
              <a:buNone/>
            </a:pPr>
            <a:endParaRPr lang="en-IN" sz="1500"/>
          </a:p>
        </p:txBody>
      </p:sp>
      <p:pic>
        <p:nvPicPr>
          <p:cNvPr id="5" name="Picture 4" descr="A screenshot of a computer&#10;&#10;Description automatically generated">
            <a:extLst>
              <a:ext uri="{FF2B5EF4-FFF2-40B4-BE49-F238E27FC236}">
                <a16:creationId xmlns:a16="http://schemas.microsoft.com/office/drawing/2014/main" id="{59B42693-CF42-27EC-64E7-8A93644A281F}"/>
              </a:ext>
            </a:extLst>
          </p:cNvPr>
          <p:cNvPicPr>
            <a:picLocks noChangeAspect="1"/>
          </p:cNvPicPr>
          <p:nvPr/>
        </p:nvPicPr>
        <p:blipFill>
          <a:blip r:embed="rId2"/>
          <a:stretch>
            <a:fillRect/>
          </a:stretch>
        </p:blipFill>
        <p:spPr>
          <a:xfrm>
            <a:off x="257711" y="2388637"/>
            <a:ext cx="11767602" cy="4206917"/>
          </a:xfrm>
          <a:prstGeom prst="rect">
            <a:avLst/>
          </a:prstGeom>
        </p:spPr>
      </p:pic>
    </p:spTree>
    <p:extLst>
      <p:ext uri="{BB962C8B-B14F-4D97-AF65-F5344CB8AC3E}">
        <p14:creationId xmlns:p14="http://schemas.microsoft.com/office/powerpoint/2010/main" val="42658185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0800000" scaled="1"/>
        </a:gradFill>
        <a:effectLst/>
      </p:bgPr>
    </p:bg>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4063B8F-3C66-20A4-F6EE-301A348243D0}"/>
              </a:ext>
            </a:extLst>
          </p:cNvPr>
          <p:cNvSpPr>
            <a:spLocks noGrp="1"/>
          </p:cNvSpPr>
          <p:nvPr>
            <p:ph type="title"/>
          </p:nvPr>
        </p:nvSpPr>
        <p:spPr>
          <a:xfrm>
            <a:off x="1371597" y="348865"/>
            <a:ext cx="10044023" cy="877729"/>
          </a:xfrm>
        </p:spPr>
        <p:txBody>
          <a:bodyPr anchor="ctr">
            <a:normAutofit/>
          </a:bodyPr>
          <a:lstStyle/>
          <a:p>
            <a:r>
              <a:rPr lang="en-US" sz="4000">
                <a:solidFill>
                  <a:srgbClr val="FFFFFF"/>
                </a:solidFill>
              </a:rPr>
              <a:t>Findings</a:t>
            </a:r>
            <a:endParaRPr lang="en-IN" sz="4000">
              <a:solidFill>
                <a:srgbClr val="FFFFFF"/>
              </a:solidFill>
            </a:endParaRPr>
          </a:p>
        </p:txBody>
      </p:sp>
      <p:graphicFrame>
        <p:nvGraphicFramePr>
          <p:cNvPr id="32" name="Content Placeholder 6">
            <a:extLst>
              <a:ext uri="{FF2B5EF4-FFF2-40B4-BE49-F238E27FC236}">
                <a16:creationId xmlns:a16="http://schemas.microsoft.com/office/drawing/2014/main" id="{43F16E4A-CBCD-FB46-FFD4-49089F485876}"/>
              </a:ext>
            </a:extLst>
          </p:cNvPr>
          <p:cNvGraphicFramePr>
            <a:graphicFrameLocks noGrp="1"/>
          </p:cNvGraphicFramePr>
          <p:nvPr>
            <p:ph idx="1"/>
            <p:extLst>
              <p:ext uri="{D42A27DB-BD31-4B8C-83A1-F6EECF244321}">
                <p14:modId xmlns:p14="http://schemas.microsoft.com/office/powerpoint/2010/main" val="1920229636"/>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2158602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Sheets">
    <a:dk1>
      <a:srgbClr val="000000"/>
    </a:dk1>
    <a:lt1>
      <a:srgbClr val="FFFFFF"/>
    </a:lt1>
    <a:dk2>
      <a:srgbClr val="000000"/>
    </a:dk2>
    <a:lt2>
      <a:srgbClr val="FFFFFF"/>
    </a:lt2>
    <a:accent1>
      <a:srgbClr val="4285F4"/>
    </a:accent1>
    <a:accent2>
      <a:srgbClr val="EA4335"/>
    </a:accent2>
    <a:accent3>
      <a:srgbClr val="FBBC04"/>
    </a:accent3>
    <a:accent4>
      <a:srgbClr val="34A853"/>
    </a:accent4>
    <a:accent5>
      <a:srgbClr val="FF6D01"/>
    </a:accent5>
    <a:accent6>
      <a:srgbClr val="46BDC6"/>
    </a:accent6>
    <a:hlink>
      <a:srgbClr val="1155CC"/>
    </a:hlink>
    <a:folHlink>
      <a:srgbClr val="1155CC"/>
    </a:folHlink>
  </a:clrScheme>
  <a:fontScheme name="Sheets">
    <a:majorFont>
      <a:latin typeface="Arial"/>
      <a:ea typeface="Arial"/>
      <a:cs typeface="Arial"/>
    </a:majorFont>
    <a:minorFont>
      <a:latin typeface="Arial"/>
      <a:ea typeface="Arial"/>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Sheets">
    <a:dk1>
      <a:srgbClr val="000000"/>
    </a:dk1>
    <a:lt1>
      <a:srgbClr val="FFFFFF"/>
    </a:lt1>
    <a:dk2>
      <a:srgbClr val="000000"/>
    </a:dk2>
    <a:lt2>
      <a:srgbClr val="FFFFFF"/>
    </a:lt2>
    <a:accent1>
      <a:srgbClr val="4285F4"/>
    </a:accent1>
    <a:accent2>
      <a:srgbClr val="EA4335"/>
    </a:accent2>
    <a:accent3>
      <a:srgbClr val="FBBC04"/>
    </a:accent3>
    <a:accent4>
      <a:srgbClr val="34A853"/>
    </a:accent4>
    <a:accent5>
      <a:srgbClr val="FF6D01"/>
    </a:accent5>
    <a:accent6>
      <a:srgbClr val="46BDC6"/>
    </a:accent6>
    <a:hlink>
      <a:srgbClr val="1155CC"/>
    </a:hlink>
    <a:folHlink>
      <a:srgbClr val="1155CC"/>
    </a:folHlink>
  </a:clrScheme>
  <a:fontScheme name="Sheets">
    <a:majorFont>
      <a:latin typeface="Arial"/>
      <a:ea typeface="Arial"/>
      <a:cs typeface="Arial"/>
    </a:majorFont>
    <a:minorFont>
      <a:latin typeface="Arial"/>
      <a:ea typeface="Arial"/>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xml><?xml version="1.0" encoding="utf-8"?>
<a:themeOverride xmlns:a="http://schemas.openxmlformats.org/drawingml/2006/main">
  <a:clrScheme name="Sheets">
    <a:dk1>
      <a:srgbClr val="000000"/>
    </a:dk1>
    <a:lt1>
      <a:srgbClr val="FFFFFF"/>
    </a:lt1>
    <a:dk2>
      <a:srgbClr val="000000"/>
    </a:dk2>
    <a:lt2>
      <a:srgbClr val="FFFFFF"/>
    </a:lt2>
    <a:accent1>
      <a:srgbClr val="4285F4"/>
    </a:accent1>
    <a:accent2>
      <a:srgbClr val="EA4335"/>
    </a:accent2>
    <a:accent3>
      <a:srgbClr val="FBBC04"/>
    </a:accent3>
    <a:accent4>
      <a:srgbClr val="34A853"/>
    </a:accent4>
    <a:accent5>
      <a:srgbClr val="FF6D01"/>
    </a:accent5>
    <a:accent6>
      <a:srgbClr val="46BDC6"/>
    </a:accent6>
    <a:hlink>
      <a:srgbClr val="1155CC"/>
    </a:hlink>
    <a:folHlink>
      <a:srgbClr val="1155CC"/>
    </a:folHlink>
  </a:clrScheme>
  <a:fontScheme name="Sheets">
    <a:majorFont>
      <a:latin typeface="Arial"/>
      <a:ea typeface="Arial"/>
      <a:cs typeface="Arial"/>
    </a:majorFont>
    <a:minorFont>
      <a:latin typeface="Arial"/>
      <a:ea typeface="Arial"/>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xml><?xml version="1.0" encoding="utf-8"?>
<a:themeOverride xmlns:a="http://schemas.openxmlformats.org/drawingml/2006/main">
  <a:clrScheme name="Sheets">
    <a:dk1>
      <a:srgbClr val="000000"/>
    </a:dk1>
    <a:lt1>
      <a:srgbClr val="FFFFFF"/>
    </a:lt1>
    <a:dk2>
      <a:srgbClr val="000000"/>
    </a:dk2>
    <a:lt2>
      <a:srgbClr val="FFFFFF"/>
    </a:lt2>
    <a:accent1>
      <a:srgbClr val="4285F4"/>
    </a:accent1>
    <a:accent2>
      <a:srgbClr val="EA4335"/>
    </a:accent2>
    <a:accent3>
      <a:srgbClr val="FBBC04"/>
    </a:accent3>
    <a:accent4>
      <a:srgbClr val="34A853"/>
    </a:accent4>
    <a:accent5>
      <a:srgbClr val="FF6D01"/>
    </a:accent5>
    <a:accent6>
      <a:srgbClr val="46BDC6"/>
    </a:accent6>
    <a:hlink>
      <a:srgbClr val="1155CC"/>
    </a:hlink>
    <a:folHlink>
      <a:srgbClr val="1155CC"/>
    </a:folHlink>
  </a:clrScheme>
  <a:fontScheme name="Sheets">
    <a:majorFont>
      <a:latin typeface="Arial"/>
      <a:ea typeface="Arial"/>
      <a:cs typeface="Arial"/>
    </a:majorFont>
    <a:minorFont>
      <a:latin typeface="Arial"/>
      <a:ea typeface="Arial"/>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xml><?xml version="1.0" encoding="utf-8"?>
<a:themeOverride xmlns:a="http://schemas.openxmlformats.org/drawingml/2006/main">
  <a:clrScheme name="Sheets">
    <a:dk1>
      <a:srgbClr val="000000"/>
    </a:dk1>
    <a:lt1>
      <a:srgbClr val="FFFFFF"/>
    </a:lt1>
    <a:dk2>
      <a:srgbClr val="000000"/>
    </a:dk2>
    <a:lt2>
      <a:srgbClr val="FFFFFF"/>
    </a:lt2>
    <a:accent1>
      <a:srgbClr val="4285F4"/>
    </a:accent1>
    <a:accent2>
      <a:srgbClr val="EA4335"/>
    </a:accent2>
    <a:accent3>
      <a:srgbClr val="FBBC04"/>
    </a:accent3>
    <a:accent4>
      <a:srgbClr val="34A853"/>
    </a:accent4>
    <a:accent5>
      <a:srgbClr val="FF6D01"/>
    </a:accent5>
    <a:accent6>
      <a:srgbClr val="46BDC6"/>
    </a:accent6>
    <a:hlink>
      <a:srgbClr val="1155CC"/>
    </a:hlink>
    <a:folHlink>
      <a:srgbClr val="1155CC"/>
    </a:folHlink>
  </a:clrScheme>
  <a:fontScheme name="Sheets">
    <a:majorFont>
      <a:latin typeface="Arial"/>
      <a:ea typeface="Arial"/>
      <a:cs typeface="Arial"/>
    </a:majorFont>
    <a:minorFont>
      <a:latin typeface="Arial"/>
      <a:ea typeface="Arial"/>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6.xml><?xml version="1.0" encoding="utf-8"?>
<a:themeOverride xmlns:a="http://schemas.openxmlformats.org/drawingml/2006/main">
  <a:clrScheme name="Sheets">
    <a:dk1>
      <a:srgbClr val="000000"/>
    </a:dk1>
    <a:lt1>
      <a:srgbClr val="FFFFFF"/>
    </a:lt1>
    <a:dk2>
      <a:srgbClr val="000000"/>
    </a:dk2>
    <a:lt2>
      <a:srgbClr val="FFFFFF"/>
    </a:lt2>
    <a:accent1>
      <a:srgbClr val="4285F4"/>
    </a:accent1>
    <a:accent2>
      <a:srgbClr val="EA4335"/>
    </a:accent2>
    <a:accent3>
      <a:srgbClr val="FBBC04"/>
    </a:accent3>
    <a:accent4>
      <a:srgbClr val="34A853"/>
    </a:accent4>
    <a:accent5>
      <a:srgbClr val="FF6D01"/>
    </a:accent5>
    <a:accent6>
      <a:srgbClr val="46BDC6"/>
    </a:accent6>
    <a:hlink>
      <a:srgbClr val="1155CC"/>
    </a:hlink>
    <a:folHlink>
      <a:srgbClr val="1155CC"/>
    </a:folHlink>
  </a:clrScheme>
  <a:fontScheme name="Sheets">
    <a:majorFont>
      <a:latin typeface="Arial"/>
      <a:ea typeface="Arial"/>
      <a:cs typeface="Arial"/>
    </a:majorFont>
    <a:minorFont>
      <a:latin typeface="Arial"/>
      <a:ea typeface="Arial"/>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7.xml><?xml version="1.0" encoding="utf-8"?>
<a:themeOverride xmlns:a="http://schemas.openxmlformats.org/drawingml/2006/main">
  <a:clrScheme name="Sheets">
    <a:dk1>
      <a:srgbClr val="000000"/>
    </a:dk1>
    <a:lt1>
      <a:srgbClr val="FFFFFF"/>
    </a:lt1>
    <a:dk2>
      <a:srgbClr val="000000"/>
    </a:dk2>
    <a:lt2>
      <a:srgbClr val="FFFFFF"/>
    </a:lt2>
    <a:accent1>
      <a:srgbClr val="4285F4"/>
    </a:accent1>
    <a:accent2>
      <a:srgbClr val="EA4335"/>
    </a:accent2>
    <a:accent3>
      <a:srgbClr val="FBBC04"/>
    </a:accent3>
    <a:accent4>
      <a:srgbClr val="34A853"/>
    </a:accent4>
    <a:accent5>
      <a:srgbClr val="FF6D01"/>
    </a:accent5>
    <a:accent6>
      <a:srgbClr val="46BDC6"/>
    </a:accent6>
    <a:hlink>
      <a:srgbClr val="1155CC"/>
    </a:hlink>
    <a:folHlink>
      <a:srgbClr val="1155CC"/>
    </a:folHlink>
  </a:clrScheme>
  <a:fontScheme name="Sheets">
    <a:majorFont>
      <a:latin typeface="Arial"/>
      <a:ea typeface="Arial"/>
      <a:cs typeface="Arial"/>
    </a:majorFont>
    <a:minorFont>
      <a:latin typeface="Arial"/>
      <a:ea typeface="Arial"/>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8.xml><?xml version="1.0" encoding="utf-8"?>
<a:themeOverride xmlns:a="http://schemas.openxmlformats.org/drawingml/2006/main">
  <a:clrScheme name="Sheets">
    <a:dk1>
      <a:srgbClr val="000000"/>
    </a:dk1>
    <a:lt1>
      <a:srgbClr val="FFFFFF"/>
    </a:lt1>
    <a:dk2>
      <a:srgbClr val="000000"/>
    </a:dk2>
    <a:lt2>
      <a:srgbClr val="FFFFFF"/>
    </a:lt2>
    <a:accent1>
      <a:srgbClr val="4285F4"/>
    </a:accent1>
    <a:accent2>
      <a:srgbClr val="EA4335"/>
    </a:accent2>
    <a:accent3>
      <a:srgbClr val="FBBC04"/>
    </a:accent3>
    <a:accent4>
      <a:srgbClr val="34A853"/>
    </a:accent4>
    <a:accent5>
      <a:srgbClr val="FF6D01"/>
    </a:accent5>
    <a:accent6>
      <a:srgbClr val="46BDC6"/>
    </a:accent6>
    <a:hlink>
      <a:srgbClr val="1155CC"/>
    </a:hlink>
    <a:folHlink>
      <a:srgbClr val="1155CC"/>
    </a:folHlink>
  </a:clrScheme>
  <a:fontScheme name="Sheets">
    <a:majorFont>
      <a:latin typeface="Arial"/>
      <a:ea typeface="Arial"/>
      <a:cs typeface="Arial"/>
    </a:majorFont>
    <a:minorFont>
      <a:latin typeface="Arial"/>
      <a:ea typeface="Arial"/>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otalTime>700</TotalTime>
  <Words>1987</Words>
  <Application>Microsoft Office PowerPoint</Application>
  <PresentationFormat>Widescreen</PresentationFormat>
  <Paragraphs>195</Paragraphs>
  <Slides>33</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33</vt:i4>
      </vt:variant>
    </vt:vector>
  </HeadingPairs>
  <TitlesOfParts>
    <vt:vector size="43" baseType="lpstr">
      <vt:lpstr>Aharoni</vt:lpstr>
      <vt:lpstr>Amasis MT Pro Black</vt:lpstr>
      <vt:lpstr>Arial</vt:lpstr>
      <vt:lpstr>Calibri</vt:lpstr>
      <vt:lpstr>Calibri Light</vt:lpstr>
      <vt:lpstr>Cambria</vt:lpstr>
      <vt:lpstr>Consolas</vt:lpstr>
      <vt:lpstr>Symbol</vt:lpstr>
      <vt:lpstr>system-ui</vt:lpstr>
      <vt:lpstr>Office Theme</vt:lpstr>
      <vt:lpstr>Loan Approval Analysis</vt:lpstr>
      <vt:lpstr>Agenda</vt:lpstr>
      <vt:lpstr>Introduction</vt:lpstr>
      <vt:lpstr>Problem Statement</vt:lpstr>
      <vt:lpstr>Data Overview</vt:lpstr>
      <vt:lpstr>Hypothesis</vt:lpstr>
      <vt:lpstr>Analysis Overview</vt:lpstr>
      <vt:lpstr>Excel Analysis Overview</vt:lpstr>
      <vt:lpstr>Findings</vt:lpstr>
      <vt:lpstr>Trend Analysis by Gender</vt:lpstr>
      <vt:lpstr>PowerPoint Presentation</vt:lpstr>
      <vt:lpstr>Effects of Demographics on Loan Approval</vt:lpstr>
      <vt:lpstr>Trend Analysis by Marital Status</vt:lpstr>
      <vt:lpstr>Trend Analysis by Education</vt:lpstr>
      <vt:lpstr>Trend Analysis by Region</vt:lpstr>
      <vt:lpstr>Trend Analysis by Applicant &amp; Co-applicant Income</vt:lpstr>
      <vt:lpstr>Trend Analysis by LoanAmount</vt:lpstr>
      <vt:lpstr>Trend Analysis by Credit History</vt:lpstr>
      <vt:lpstr>Insights from Analysis</vt:lpstr>
      <vt:lpstr>Effects of Financial Background on Loan Approval</vt:lpstr>
      <vt:lpstr>Trends and Insights from Excel Analysis</vt:lpstr>
      <vt:lpstr>SQL Overview</vt:lpstr>
      <vt:lpstr>SQL Queries for Deeper Insights</vt:lpstr>
      <vt:lpstr>Python Analysis Overview</vt:lpstr>
      <vt:lpstr>Analyzing Data in Python</vt:lpstr>
      <vt:lpstr>Logistic Regression in Python</vt:lpstr>
      <vt:lpstr>Insights from Logistic Regression Model</vt:lpstr>
      <vt:lpstr>Data Visualization in Power BI</vt:lpstr>
      <vt:lpstr>Power BI Dashboard</vt:lpstr>
      <vt:lpstr>Ideal Candidate for Loan Approval</vt:lpstr>
      <vt:lpstr>Recommendation to Loan Approval Committee</vt:lpstr>
      <vt:lpstr>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Loan Approval Analysis</dc:title>
  <dc:creator>Rakshan Channe</dc:creator>
  <cp:lastModifiedBy>Rakshan Channe</cp:lastModifiedBy>
  <cp:revision>1</cp:revision>
  <dcterms:created xsi:type="dcterms:W3CDTF">2024-02-09T08:39:15Z</dcterms:created>
  <dcterms:modified xsi:type="dcterms:W3CDTF">2024-02-09T20:19:32Z</dcterms:modified>
</cp:coreProperties>
</file>